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Lst>
  <p:sldSz cx="7556500" cy="106934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80" d="100"/>
          <a:sy n="180" d="100"/>
        </p:scale>
        <p:origin x="534" y="-32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2" y="4994945"/>
            <a:ext cx="970280" cy="1386205"/>
          </a:xfrm>
          <a:custGeom>
            <a:avLst/>
            <a:gdLst/>
            <a:ahLst/>
            <a:cxnLst/>
            <a:rect l="l" t="t" r="r" b="b"/>
            <a:pathLst>
              <a:path w="970280" h="1386204">
                <a:moveTo>
                  <a:pt x="970201" y="1385582"/>
                </a:moveTo>
                <a:lnTo>
                  <a:pt x="776158" y="1385582"/>
                </a:lnTo>
                <a:lnTo>
                  <a:pt x="0" y="277113"/>
                </a:lnTo>
                <a:lnTo>
                  <a:pt x="6" y="0"/>
                </a:lnTo>
                <a:lnTo>
                  <a:pt x="970201" y="1385582"/>
                </a:lnTo>
                <a:close/>
              </a:path>
            </a:pathLst>
          </a:custGeom>
          <a:solidFill>
            <a:srgbClr val="034EA2"/>
          </a:solidFill>
        </p:spPr>
        <p:txBody>
          <a:bodyPr wrap="square" lIns="0" tIns="0" rIns="0" bIns="0" rtlCol="0"/>
          <a:lstStyle/>
          <a:p>
            <a:endParaRPr/>
          </a:p>
        </p:txBody>
      </p:sp>
      <p:sp>
        <p:nvSpPr>
          <p:cNvPr id="3" name="object 3"/>
          <p:cNvSpPr/>
          <p:nvPr/>
        </p:nvSpPr>
        <p:spPr>
          <a:xfrm>
            <a:off x="723" y="4880165"/>
            <a:ext cx="388620" cy="1060450"/>
          </a:xfrm>
          <a:custGeom>
            <a:avLst/>
            <a:gdLst/>
            <a:ahLst/>
            <a:cxnLst/>
            <a:rect l="l" t="t" r="r" b="b"/>
            <a:pathLst>
              <a:path w="388620" h="1060450">
                <a:moveTo>
                  <a:pt x="0" y="1059840"/>
                </a:moveTo>
                <a:lnTo>
                  <a:pt x="388073" y="1059840"/>
                </a:lnTo>
                <a:lnTo>
                  <a:pt x="388073" y="0"/>
                </a:lnTo>
                <a:lnTo>
                  <a:pt x="0" y="0"/>
                </a:lnTo>
                <a:lnTo>
                  <a:pt x="0" y="1059840"/>
                </a:lnTo>
                <a:close/>
              </a:path>
            </a:pathLst>
          </a:custGeom>
          <a:solidFill>
            <a:srgbClr val="FFFFFF"/>
          </a:solidFill>
        </p:spPr>
        <p:txBody>
          <a:bodyPr wrap="square" lIns="0" tIns="0" rIns="0" bIns="0" rtlCol="0"/>
          <a:lstStyle/>
          <a:p>
            <a:endParaRPr/>
          </a:p>
        </p:txBody>
      </p:sp>
      <p:sp>
        <p:nvSpPr>
          <p:cNvPr id="4" name="object 4"/>
          <p:cNvSpPr/>
          <p:nvPr/>
        </p:nvSpPr>
        <p:spPr>
          <a:xfrm>
            <a:off x="388799" y="1251383"/>
            <a:ext cx="6783705" cy="5129530"/>
          </a:xfrm>
          <a:custGeom>
            <a:avLst/>
            <a:gdLst/>
            <a:ahLst/>
            <a:cxnLst/>
            <a:rect l="l" t="t" r="r" b="b"/>
            <a:pathLst>
              <a:path w="6783705" h="5129530">
                <a:moveTo>
                  <a:pt x="6783120" y="0"/>
                </a:moveTo>
                <a:lnTo>
                  <a:pt x="0" y="0"/>
                </a:lnTo>
                <a:lnTo>
                  <a:pt x="0" y="4292625"/>
                </a:lnTo>
                <a:lnTo>
                  <a:pt x="582117" y="5129149"/>
                </a:lnTo>
                <a:lnTo>
                  <a:pt x="6783120" y="5129149"/>
                </a:lnTo>
                <a:lnTo>
                  <a:pt x="6783120" y="0"/>
                </a:lnTo>
                <a:close/>
              </a:path>
            </a:pathLst>
          </a:custGeom>
          <a:solidFill>
            <a:srgbClr val="E1E2E3"/>
          </a:solidFill>
        </p:spPr>
        <p:txBody>
          <a:bodyPr wrap="square" lIns="0" tIns="0" rIns="0" bIns="0" rtlCol="0"/>
          <a:lstStyle/>
          <a:p>
            <a:endParaRPr/>
          </a:p>
        </p:txBody>
      </p:sp>
      <p:sp>
        <p:nvSpPr>
          <p:cNvPr id="5" name="object 5"/>
          <p:cNvSpPr txBox="1"/>
          <p:nvPr/>
        </p:nvSpPr>
        <p:spPr>
          <a:xfrm>
            <a:off x="922957" y="6582333"/>
            <a:ext cx="1346835" cy="635000"/>
          </a:xfrm>
          <a:prstGeom prst="rect">
            <a:avLst/>
          </a:prstGeom>
        </p:spPr>
        <p:txBody>
          <a:bodyPr vert="horz" wrap="square" lIns="0" tIns="12700" rIns="0" bIns="0" rtlCol="0">
            <a:spAutoFit/>
          </a:bodyPr>
          <a:lstStyle/>
          <a:p>
            <a:pPr marL="12700">
              <a:lnSpc>
                <a:spcPct val="100000"/>
              </a:lnSpc>
              <a:spcBef>
                <a:spcPts val="100"/>
              </a:spcBef>
            </a:pPr>
            <a:r>
              <a:rPr sz="4000" b="1" spc="-325" dirty="0">
                <a:solidFill>
                  <a:srgbClr val="034EA2"/>
                </a:solidFill>
                <a:latin typeface="Lucida Sans"/>
                <a:cs typeface="Lucida Sans"/>
              </a:rPr>
              <a:t>O</a:t>
            </a:r>
            <a:r>
              <a:rPr sz="4000" b="1" spc="-320" dirty="0">
                <a:solidFill>
                  <a:srgbClr val="034EA2"/>
                </a:solidFill>
                <a:latin typeface="Lucida Sans"/>
                <a:cs typeface="Lucida Sans"/>
              </a:rPr>
              <a:t>R</a:t>
            </a:r>
            <a:r>
              <a:rPr sz="4000" b="1" spc="-295" dirty="0">
                <a:solidFill>
                  <a:srgbClr val="034EA2"/>
                </a:solidFill>
                <a:latin typeface="Lucida Sans"/>
                <a:cs typeface="Lucida Sans"/>
              </a:rPr>
              <a:t>U</a:t>
            </a:r>
            <a:r>
              <a:rPr sz="4000" b="1" spc="40" dirty="0">
                <a:solidFill>
                  <a:srgbClr val="034EA2"/>
                </a:solidFill>
                <a:latin typeface="Lucida Sans"/>
                <a:cs typeface="Lucida Sans"/>
              </a:rPr>
              <a:t>S</a:t>
            </a:r>
            <a:endParaRPr sz="4000">
              <a:latin typeface="Lucida Sans"/>
              <a:cs typeface="Lucida Sans"/>
            </a:endParaRPr>
          </a:p>
        </p:txBody>
      </p:sp>
      <p:sp>
        <p:nvSpPr>
          <p:cNvPr id="6" name="object 6"/>
          <p:cNvSpPr txBox="1"/>
          <p:nvPr/>
        </p:nvSpPr>
        <p:spPr>
          <a:xfrm>
            <a:off x="922956" y="7153833"/>
            <a:ext cx="6055694" cy="397545"/>
          </a:xfrm>
          <a:prstGeom prst="rect">
            <a:avLst/>
          </a:prstGeom>
        </p:spPr>
        <p:txBody>
          <a:bodyPr vert="horz" wrap="square" lIns="0" tIns="12700" rIns="0" bIns="0" rtlCol="0">
            <a:spAutoFit/>
          </a:bodyPr>
          <a:lstStyle/>
          <a:p>
            <a:pPr marL="12700">
              <a:lnSpc>
                <a:spcPct val="100000"/>
              </a:lnSpc>
              <a:spcBef>
                <a:spcPts val="100"/>
              </a:spcBef>
            </a:pPr>
            <a:r>
              <a:rPr lang="fr-FR" sz="2500" spc="-30" dirty="0">
                <a:solidFill>
                  <a:srgbClr val="58595B"/>
                </a:solidFill>
                <a:latin typeface="Lucida Sans"/>
                <a:cs typeface="Lucida Sans"/>
              </a:rPr>
              <a:t>EEN REEKS VAN SATELLIET KIPPERS</a:t>
            </a:r>
            <a:endParaRPr sz="2500" dirty="0">
              <a:latin typeface="Lucida Sans"/>
              <a:cs typeface="Lucida Sans"/>
            </a:endParaRPr>
          </a:p>
        </p:txBody>
      </p:sp>
      <p:sp>
        <p:nvSpPr>
          <p:cNvPr id="7" name="object 7"/>
          <p:cNvSpPr txBox="1"/>
          <p:nvPr/>
        </p:nvSpPr>
        <p:spPr>
          <a:xfrm>
            <a:off x="933541" y="7795125"/>
            <a:ext cx="6219190" cy="2041777"/>
          </a:xfrm>
          <a:prstGeom prst="rect">
            <a:avLst/>
          </a:prstGeom>
        </p:spPr>
        <p:txBody>
          <a:bodyPr vert="horz" wrap="square" lIns="0" tIns="12700" rIns="0" bIns="0" rtlCol="0">
            <a:spAutoFit/>
          </a:bodyPr>
          <a:lstStyle/>
          <a:p>
            <a:pPr marL="38100" marR="30480">
              <a:lnSpc>
                <a:spcPct val="121200"/>
              </a:lnSpc>
              <a:spcBef>
                <a:spcPts val="100"/>
              </a:spcBef>
            </a:pPr>
            <a:r>
              <a:rPr lang="nl-NL" sz="1100" dirty="0">
                <a:latin typeface="Arial"/>
                <a:cs typeface="Arial"/>
              </a:rPr>
              <a:t>Afhankelijk van het inzamelmodel en de afstand tot de verwerkingsinstallaties kan het nodig zijn om tussenliggende overslagpunten in de dienst op te nemen om de levensvatbaarheid van het model te garanderen. Algemeen wordt aangenomen dat de tijdslimiet voor het verplaatsen van de inzamelwagen naar de losplaats, het voltooien van de lossing en de terugkeer ongeveer 60 minuten bedraagt. Wanneer deze grens wordt overschreden, wordt de efficiëntie van de dienst vaak verbeterd door te investeren in bepaalde systemen voor de overbrenging van de lading, zoals open statische containers of perscontainers met een groot volume (Olympus HCT. Terberg Matec biedt materieel aan dat voor dit soort diensten is ontworpen en verbeterd, met modellen van 2 m3 tot 7 m3 en met de mogelijkheid om op smalle chassis van 2,8 t tot 11 t te passen, alsook op "ECO"-chassis, zowel op gas, hybride als elektrisch. </a:t>
            </a:r>
            <a:endParaRPr sz="1100" dirty="0">
              <a:latin typeface="Arial"/>
              <a:cs typeface="Arial"/>
            </a:endParaRPr>
          </a:p>
        </p:txBody>
      </p:sp>
      <p:sp>
        <p:nvSpPr>
          <p:cNvPr id="8" name="object 8"/>
          <p:cNvSpPr/>
          <p:nvPr/>
        </p:nvSpPr>
        <p:spPr>
          <a:xfrm>
            <a:off x="3275508" y="993559"/>
            <a:ext cx="3931742" cy="298712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87635" y="936003"/>
            <a:ext cx="4096364" cy="304098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312007" y="3218865"/>
            <a:ext cx="4247984" cy="356234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0" y="3018968"/>
            <a:ext cx="4251388" cy="3653548"/>
          </a:xfrm>
          <a:prstGeom prst="rect">
            <a:avLst/>
          </a:prstGeom>
          <a:blipFill>
            <a:blip r:embed="rId5" cstate="print"/>
            <a:stretch>
              <a:fillRect/>
            </a:stretch>
          </a:blipFill>
        </p:spPr>
        <p:txBody>
          <a:bodyPr wrap="square" lIns="0" tIns="0" rIns="0" bIns="0" rtlCol="0"/>
          <a:lstStyle/>
          <a:p>
            <a:endParaRPr/>
          </a:p>
        </p:txBody>
      </p:sp>
      <p:pic>
        <p:nvPicPr>
          <p:cNvPr id="13" name="Afbeelding 12" descr="Afbeelding met tekst&#10;&#10;Automatisch gegenereerde beschrijving">
            <a:extLst>
              <a:ext uri="{FF2B5EF4-FFF2-40B4-BE49-F238E27FC236}">
                <a16:creationId xmlns:a16="http://schemas.microsoft.com/office/drawing/2014/main" id="{5E5989AB-FF6F-4346-AD31-E69DAFB595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9050" y="218439"/>
            <a:ext cx="2262897" cy="8107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1551" y="10377756"/>
            <a:ext cx="1421669" cy="166712"/>
          </a:xfrm>
          <a:prstGeom prst="rect">
            <a:avLst/>
          </a:prstGeom>
        </p:spPr>
        <p:txBody>
          <a:bodyPr vert="horz" wrap="square" lIns="0" tIns="12700" rIns="0" bIns="0" rtlCol="0">
            <a:spAutoFit/>
          </a:bodyPr>
          <a:lstStyle/>
          <a:p>
            <a:pPr marL="12700">
              <a:lnSpc>
                <a:spcPct val="100000"/>
              </a:lnSpc>
              <a:spcBef>
                <a:spcPts val="100"/>
              </a:spcBef>
            </a:pPr>
            <a:r>
              <a:rPr sz="1000" b="1" spc="-5" dirty="0" err="1">
                <a:solidFill>
                  <a:srgbClr val="034EA2"/>
                </a:solidFill>
                <a:latin typeface="Arial"/>
                <a:cs typeface="Arial"/>
              </a:rPr>
              <a:t>ww</a:t>
            </a:r>
            <a:r>
              <a:rPr lang="fr-FR" sz="1000" b="1" spc="-5" dirty="0">
                <a:solidFill>
                  <a:srgbClr val="034EA2"/>
                </a:solidFill>
                <a:latin typeface="Arial"/>
                <a:cs typeface="Arial"/>
              </a:rPr>
              <a:t>w.terbergmatec.be</a:t>
            </a:r>
            <a:endParaRPr sz="1000" dirty="0">
              <a:latin typeface="Arial"/>
              <a:cs typeface="Arial"/>
            </a:endParaRPr>
          </a:p>
        </p:txBody>
      </p:sp>
      <p:sp>
        <p:nvSpPr>
          <p:cNvPr id="3" name="object 3"/>
          <p:cNvSpPr/>
          <p:nvPr/>
        </p:nvSpPr>
        <p:spPr>
          <a:xfrm>
            <a:off x="388084" y="375845"/>
            <a:ext cx="6784975" cy="375920"/>
          </a:xfrm>
          <a:custGeom>
            <a:avLst/>
            <a:gdLst/>
            <a:ahLst/>
            <a:cxnLst/>
            <a:rect l="l" t="t" r="r" b="b"/>
            <a:pathLst>
              <a:path w="6784975" h="375920">
                <a:moveTo>
                  <a:pt x="6658952" y="0"/>
                </a:moveTo>
                <a:lnTo>
                  <a:pt x="0" y="0"/>
                </a:lnTo>
                <a:lnTo>
                  <a:pt x="0" y="375843"/>
                </a:lnTo>
                <a:lnTo>
                  <a:pt x="6784555" y="375843"/>
                </a:lnTo>
                <a:lnTo>
                  <a:pt x="6784555" y="179374"/>
                </a:lnTo>
                <a:lnTo>
                  <a:pt x="6658952" y="0"/>
                </a:lnTo>
                <a:close/>
              </a:path>
            </a:pathLst>
          </a:custGeom>
          <a:solidFill>
            <a:srgbClr val="034EA2"/>
          </a:solidFill>
        </p:spPr>
        <p:txBody>
          <a:bodyPr wrap="square" lIns="0" tIns="0" rIns="0" bIns="0" rtlCol="0"/>
          <a:lstStyle/>
          <a:p>
            <a:endParaRPr/>
          </a:p>
        </p:txBody>
      </p:sp>
      <p:sp>
        <p:nvSpPr>
          <p:cNvPr id="4" name="object 4"/>
          <p:cNvSpPr/>
          <p:nvPr/>
        </p:nvSpPr>
        <p:spPr>
          <a:xfrm>
            <a:off x="388081" y="751686"/>
            <a:ext cx="7172325" cy="0"/>
          </a:xfrm>
          <a:custGeom>
            <a:avLst/>
            <a:gdLst/>
            <a:ahLst/>
            <a:cxnLst/>
            <a:rect l="l" t="t" r="r" b="b"/>
            <a:pathLst>
              <a:path w="7172325">
                <a:moveTo>
                  <a:pt x="0" y="0"/>
                </a:moveTo>
                <a:lnTo>
                  <a:pt x="7171918" y="0"/>
                </a:lnTo>
              </a:path>
            </a:pathLst>
          </a:custGeom>
          <a:ln w="12700">
            <a:solidFill>
              <a:srgbClr val="034EA2"/>
            </a:solidFill>
          </a:ln>
        </p:spPr>
        <p:txBody>
          <a:bodyPr wrap="square" lIns="0" tIns="0" rIns="0" bIns="0" rtlCol="0"/>
          <a:lstStyle/>
          <a:p>
            <a:endParaRPr/>
          </a:p>
        </p:txBody>
      </p:sp>
      <p:sp>
        <p:nvSpPr>
          <p:cNvPr id="5" name="object 5"/>
          <p:cNvSpPr/>
          <p:nvPr/>
        </p:nvSpPr>
        <p:spPr>
          <a:xfrm>
            <a:off x="388085" y="1307343"/>
            <a:ext cx="3284220" cy="218440"/>
          </a:xfrm>
          <a:custGeom>
            <a:avLst/>
            <a:gdLst/>
            <a:ahLst/>
            <a:cxnLst/>
            <a:rect l="l" t="t" r="r" b="b"/>
            <a:pathLst>
              <a:path w="3284220" h="218440">
                <a:moveTo>
                  <a:pt x="3212922" y="0"/>
                </a:moveTo>
                <a:lnTo>
                  <a:pt x="0" y="0"/>
                </a:lnTo>
                <a:lnTo>
                  <a:pt x="0" y="217868"/>
                </a:lnTo>
                <a:lnTo>
                  <a:pt x="3283915" y="217868"/>
                </a:lnTo>
                <a:lnTo>
                  <a:pt x="3283915" y="103987"/>
                </a:lnTo>
                <a:lnTo>
                  <a:pt x="3212922" y="0"/>
                </a:lnTo>
                <a:close/>
              </a:path>
            </a:pathLst>
          </a:custGeom>
          <a:solidFill>
            <a:srgbClr val="034EA2"/>
          </a:solidFill>
        </p:spPr>
        <p:txBody>
          <a:bodyPr wrap="square" lIns="0" tIns="0" rIns="0" bIns="0" rtlCol="0"/>
          <a:lstStyle/>
          <a:p>
            <a:endParaRPr dirty="0"/>
          </a:p>
        </p:txBody>
      </p:sp>
      <p:sp>
        <p:nvSpPr>
          <p:cNvPr id="6" name="object 6"/>
          <p:cNvSpPr txBox="1"/>
          <p:nvPr/>
        </p:nvSpPr>
        <p:spPr>
          <a:xfrm>
            <a:off x="375379" y="393700"/>
            <a:ext cx="6949869" cy="1115690"/>
          </a:xfrm>
          <a:prstGeom prst="rect">
            <a:avLst/>
          </a:prstGeom>
        </p:spPr>
        <p:txBody>
          <a:bodyPr vert="horz" wrap="square" lIns="0" tIns="12700" rIns="0" bIns="0" rtlCol="0">
            <a:spAutoFit/>
          </a:bodyPr>
          <a:lstStyle/>
          <a:p>
            <a:pPr marL="206375">
              <a:lnSpc>
                <a:spcPct val="100000"/>
              </a:lnSpc>
              <a:spcBef>
                <a:spcPts val="100"/>
              </a:spcBef>
            </a:pPr>
            <a:r>
              <a:rPr sz="1800" b="1" spc="-75" dirty="0">
                <a:solidFill>
                  <a:srgbClr val="FFFFFF"/>
                </a:solidFill>
                <a:latin typeface="Lucida Sans"/>
                <a:cs typeface="Lucida Sans"/>
              </a:rPr>
              <a:t>ORUS </a:t>
            </a:r>
            <a:r>
              <a:rPr lang="nl-BE" b="1" spc="-55" dirty="0">
                <a:solidFill>
                  <a:srgbClr val="FFFFFF"/>
                </a:solidFill>
                <a:latin typeface="Lucida Sans"/>
                <a:cs typeface="Lucida Sans"/>
              </a:rPr>
              <a:t>SATELLIET KIPPERS</a:t>
            </a:r>
            <a:endParaRPr sz="1800" dirty="0">
              <a:latin typeface="Lucida Sans"/>
              <a:cs typeface="Lucida Sans"/>
            </a:endParaRPr>
          </a:p>
          <a:p>
            <a:pPr marL="12700">
              <a:lnSpc>
                <a:spcPct val="100000"/>
              </a:lnSpc>
              <a:spcBef>
                <a:spcPts val="1645"/>
              </a:spcBef>
            </a:pPr>
            <a:r>
              <a:rPr lang="fr-FR" spc="-35" dirty="0">
                <a:solidFill>
                  <a:srgbClr val="58595B"/>
                </a:solidFill>
                <a:latin typeface="Lucida Sans"/>
                <a:cs typeface="Lucida Sans"/>
              </a:rPr>
              <a:t>DE IDEALE OPLOSSING VOOR HUIS-AAN-HUISOPHALING</a:t>
            </a:r>
          </a:p>
          <a:p>
            <a:pPr marL="12700">
              <a:lnSpc>
                <a:spcPct val="100000"/>
              </a:lnSpc>
              <a:spcBef>
                <a:spcPts val="1645"/>
              </a:spcBef>
            </a:pPr>
            <a:r>
              <a:rPr lang="fr-FR" sz="900" b="1" spc="-15" dirty="0">
                <a:solidFill>
                  <a:srgbClr val="FFFFFF"/>
                </a:solidFill>
                <a:latin typeface="Lucida Sans"/>
                <a:cs typeface="Lucida Sans"/>
              </a:rPr>
              <a:t> VOORDELEN VAN ORUS SATELLIET KIPPERS</a:t>
            </a:r>
            <a:endParaRPr sz="900" dirty="0">
              <a:latin typeface="Lucida Sans"/>
              <a:cs typeface="Lucida Sans"/>
            </a:endParaRPr>
          </a:p>
        </p:txBody>
      </p:sp>
      <p:sp>
        <p:nvSpPr>
          <p:cNvPr id="7" name="object 7"/>
          <p:cNvSpPr/>
          <p:nvPr/>
        </p:nvSpPr>
        <p:spPr>
          <a:xfrm>
            <a:off x="388085" y="5220003"/>
            <a:ext cx="3284220" cy="218440"/>
          </a:xfrm>
          <a:custGeom>
            <a:avLst/>
            <a:gdLst/>
            <a:ahLst/>
            <a:cxnLst/>
            <a:rect l="l" t="t" r="r" b="b"/>
            <a:pathLst>
              <a:path w="3284220" h="218439">
                <a:moveTo>
                  <a:pt x="3212922" y="0"/>
                </a:moveTo>
                <a:lnTo>
                  <a:pt x="0" y="0"/>
                </a:lnTo>
                <a:lnTo>
                  <a:pt x="0" y="217868"/>
                </a:lnTo>
                <a:lnTo>
                  <a:pt x="3283915" y="217868"/>
                </a:lnTo>
                <a:lnTo>
                  <a:pt x="3283915" y="103987"/>
                </a:lnTo>
                <a:lnTo>
                  <a:pt x="3212922" y="0"/>
                </a:lnTo>
                <a:close/>
              </a:path>
            </a:pathLst>
          </a:custGeom>
          <a:solidFill>
            <a:srgbClr val="034EA2"/>
          </a:solidFill>
        </p:spPr>
        <p:txBody>
          <a:bodyPr wrap="square" lIns="0" tIns="0" rIns="0" bIns="0" rtlCol="0"/>
          <a:lstStyle/>
          <a:p>
            <a:endParaRPr/>
          </a:p>
        </p:txBody>
      </p:sp>
      <p:sp>
        <p:nvSpPr>
          <p:cNvPr id="8" name="object 8"/>
          <p:cNvSpPr txBox="1"/>
          <p:nvPr/>
        </p:nvSpPr>
        <p:spPr>
          <a:xfrm>
            <a:off x="349250" y="1689100"/>
            <a:ext cx="3386549" cy="8250977"/>
          </a:xfrm>
          <a:prstGeom prst="rect">
            <a:avLst/>
          </a:prstGeom>
        </p:spPr>
        <p:txBody>
          <a:bodyPr vert="horz" wrap="square" lIns="0" tIns="12700" rIns="0" bIns="0" rtlCol="0">
            <a:spAutoFit/>
          </a:bodyPr>
          <a:lstStyle/>
          <a:p>
            <a:pPr marL="151765" marR="406400" indent="-76200">
              <a:lnSpc>
                <a:spcPct val="100000"/>
              </a:lnSpc>
              <a:spcBef>
                <a:spcPts val="100"/>
              </a:spcBef>
              <a:buChar char="•"/>
              <a:tabLst>
                <a:tab pos="152400" algn="l"/>
              </a:tabLst>
            </a:pPr>
            <a:r>
              <a:rPr lang="nl-NL" sz="1000" spc="-25" dirty="0">
                <a:solidFill>
                  <a:srgbClr val="4665AF"/>
                </a:solidFill>
                <a:latin typeface="Arial"/>
                <a:cs typeface="Arial"/>
              </a:rPr>
              <a:t>Roestvrij stalen constructie, waardoor we het laadvermogen kunnen verhogen</a:t>
            </a:r>
          </a:p>
          <a:p>
            <a:pPr marL="151765" marR="406400" indent="-76200">
              <a:lnSpc>
                <a:spcPct val="100000"/>
              </a:lnSpc>
              <a:spcBef>
                <a:spcPts val="100"/>
              </a:spcBef>
              <a:buChar char="•"/>
              <a:tabLst>
                <a:tab pos="152400" algn="l"/>
              </a:tabLst>
            </a:pPr>
            <a:r>
              <a:rPr lang="nl-NL" sz="1000" spc="-20" dirty="0">
                <a:solidFill>
                  <a:srgbClr val="4665AF"/>
                </a:solidFill>
                <a:latin typeface="Arial"/>
                <a:cs typeface="Arial"/>
              </a:rPr>
              <a:t>Mogelijkheid om te lossen in de Olympus containers of in open containers</a:t>
            </a:r>
          </a:p>
          <a:p>
            <a:pPr marL="151765" marR="406400" indent="-76200">
              <a:lnSpc>
                <a:spcPct val="100000"/>
              </a:lnSpc>
              <a:spcBef>
                <a:spcPts val="100"/>
              </a:spcBef>
              <a:buChar char="•"/>
              <a:tabLst>
                <a:tab pos="152400" algn="l"/>
              </a:tabLst>
            </a:pPr>
            <a:r>
              <a:rPr lang="nl-NL" sz="1000" spc="-45" dirty="0">
                <a:solidFill>
                  <a:srgbClr val="4665AF"/>
                </a:solidFill>
                <a:latin typeface="Arial"/>
                <a:cs typeface="Arial"/>
              </a:rPr>
              <a:t>Beschikbaarheid van diverse opties voor een grotere inzamelingsefficiëntie, zoals wegen vóór installatie, identificatie, RFID-leessysteem, ...</a:t>
            </a:r>
            <a:endParaRPr lang="fr-FR" sz="1000" dirty="0">
              <a:latin typeface="Arial"/>
              <a:cs typeface="Arial"/>
            </a:endParaRPr>
          </a:p>
          <a:p>
            <a:pPr marL="151765" marR="207010" indent="-76200">
              <a:lnSpc>
                <a:spcPct val="100000"/>
              </a:lnSpc>
              <a:spcBef>
                <a:spcPts val="525"/>
              </a:spcBef>
              <a:buChar char="•"/>
              <a:tabLst>
                <a:tab pos="152400" algn="l"/>
              </a:tabLst>
            </a:pPr>
            <a:r>
              <a:rPr lang="nl-NL" sz="1000" spc="-25" dirty="0">
                <a:solidFill>
                  <a:srgbClr val="4665AF"/>
                </a:solidFill>
                <a:latin typeface="Arial"/>
                <a:cs typeface="Arial"/>
              </a:rPr>
              <a:t>Waterdichtheid van de container, een essentiële vereiste voor organisch afval</a:t>
            </a:r>
            <a:endParaRPr lang="fr-FR" sz="1000" dirty="0">
              <a:latin typeface="Arial"/>
              <a:cs typeface="Arial"/>
            </a:endParaRPr>
          </a:p>
          <a:p>
            <a:pPr marL="151765" marR="467359" indent="-76200">
              <a:lnSpc>
                <a:spcPct val="100000"/>
              </a:lnSpc>
              <a:spcBef>
                <a:spcPts val="525"/>
              </a:spcBef>
              <a:buChar char="•"/>
              <a:tabLst>
                <a:tab pos="152400" algn="l"/>
              </a:tabLst>
            </a:pPr>
            <a:r>
              <a:rPr lang="nl-NL" sz="1000" spc="-25" dirty="0">
                <a:solidFill>
                  <a:srgbClr val="4665AF"/>
                </a:solidFill>
                <a:latin typeface="Arial"/>
                <a:cs typeface="Arial"/>
              </a:rPr>
              <a:t>Diverse modellen ontworpen voor inzameling van meerdere materialen</a:t>
            </a:r>
            <a:endParaRPr lang="fr-FR" sz="1000" dirty="0">
              <a:latin typeface="Arial"/>
              <a:cs typeface="Arial"/>
            </a:endParaRPr>
          </a:p>
          <a:p>
            <a:pPr marL="151765" indent="-76835">
              <a:lnSpc>
                <a:spcPct val="100000"/>
              </a:lnSpc>
              <a:spcBef>
                <a:spcPts val="525"/>
              </a:spcBef>
              <a:buChar char="•"/>
              <a:tabLst>
                <a:tab pos="152400" algn="l"/>
              </a:tabLst>
            </a:pPr>
            <a:r>
              <a:rPr lang="nl-NL" sz="1000" spc="-20" dirty="0">
                <a:solidFill>
                  <a:srgbClr val="4665AF"/>
                </a:solidFill>
                <a:latin typeface="Arial"/>
                <a:cs typeface="Arial"/>
              </a:rPr>
              <a:t>Mogelijkheid van carrosserie opbouw elektrisch chassis</a:t>
            </a:r>
            <a:endParaRPr lang="fr-FR" sz="1000" dirty="0">
              <a:latin typeface="Arial"/>
              <a:cs typeface="Arial"/>
            </a:endParaRPr>
          </a:p>
          <a:p>
            <a:pPr marL="151765" marR="342900" indent="-76200">
              <a:lnSpc>
                <a:spcPct val="100000"/>
              </a:lnSpc>
              <a:spcBef>
                <a:spcPts val="525"/>
              </a:spcBef>
              <a:buChar char="•"/>
              <a:tabLst>
                <a:tab pos="152400" algn="l"/>
              </a:tabLst>
            </a:pPr>
            <a:r>
              <a:rPr lang="nl-NL" sz="1000" spc="-25" dirty="0">
                <a:solidFill>
                  <a:srgbClr val="4665AF"/>
                </a:solidFill>
                <a:latin typeface="Arial"/>
                <a:cs typeface="Arial"/>
              </a:rPr>
              <a:t>Zeer goede manoeuvreerbaarheid in smalle en/of beperkte ruimten</a:t>
            </a:r>
            <a:endParaRPr lang="fr-FR" sz="1000" dirty="0">
              <a:latin typeface="Arial"/>
              <a:cs typeface="Arial"/>
            </a:endParaRPr>
          </a:p>
          <a:p>
            <a:pPr marL="151765" marR="342900" indent="-76200">
              <a:lnSpc>
                <a:spcPct val="100000"/>
              </a:lnSpc>
              <a:spcBef>
                <a:spcPts val="525"/>
              </a:spcBef>
              <a:buChar char="•"/>
              <a:tabLst>
                <a:tab pos="152400" algn="l"/>
              </a:tabLst>
            </a:pPr>
            <a:r>
              <a:rPr lang="nl-NL" sz="1000" spc="-25" dirty="0">
                <a:solidFill>
                  <a:srgbClr val="4665AF"/>
                </a:solidFill>
                <a:latin typeface="Arial"/>
                <a:cs typeface="Arial"/>
              </a:rPr>
              <a:t>Snel en gemakkelijk schoon te maken</a:t>
            </a:r>
            <a:endParaRPr lang="fr-FR" sz="1000" dirty="0">
              <a:latin typeface="Arial"/>
              <a:cs typeface="Arial"/>
            </a:endParaRPr>
          </a:p>
          <a:p>
            <a:pPr marL="151765" indent="-76835">
              <a:lnSpc>
                <a:spcPct val="100000"/>
              </a:lnSpc>
              <a:spcBef>
                <a:spcPts val="525"/>
              </a:spcBef>
              <a:buChar char="•"/>
              <a:tabLst>
                <a:tab pos="152400" algn="l"/>
              </a:tabLst>
            </a:pPr>
            <a:r>
              <a:rPr lang="nl-NL" sz="1000" spc="-30" dirty="0">
                <a:solidFill>
                  <a:srgbClr val="4665AF"/>
                </a:solidFill>
                <a:latin typeface="Arial"/>
                <a:cs typeface="Arial"/>
              </a:rPr>
              <a:t>Gemakkelijk te gebruiken en te onderhouden.</a:t>
            </a:r>
            <a:endParaRPr lang="fr-FR" sz="1000" dirty="0">
              <a:latin typeface="Arial"/>
              <a:cs typeface="Arial"/>
            </a:endParaRPr>
          </a:p>
          <a:p>
            <a:pPr marL="151765" indent="-76835">
              <a:lnSpc>
                <a:spcPct val="100000"/>
              </a:lnSpc>
              <a:spcBef>
                <a:spcPts val="525"/>
              </a:spcBef>
              <a:buChar char="•"/>
              <a:tabLst>
                <a:tab pos="152400" algn="l"/>
              </a:tabLst>
            </a:pPr>
            <a:r>
              <a:rPr lang="fr-FR" sz="1000" spc="-30" dirty="0">
                <a:solidFill>
                  <a:srgbClr val="4665AF"/>
                </a:solidFill>
                <a:latin typeface="Arial"/>
                <a:cs typeface="Arial"/>
              </a:rPr>
              <a:t>Lage </a:t>
            </a:r>
            <a:r>
              <a:rPr lang="fr-FR" sz="1000" spc="-30" dirty="0" err="1">
                <a:solidFill>
                  <a:srgbClr val="4665AF"/>
                </a:solidFill>
                <a:latin typeface="Arial"/>
                <a:cs typeface="Arial"/>
              </a:rPr>
              <a:t>brandstof</a:t>
            </a:r>
            <a:r>
              <a:rPr lang="fr-FR" sz="1000" spc="-30" dirty="0">
                <a:solidFill>
                  <a:srgbClr val="4665AF"/>
                </a:solidFill>
                <a:latin typeface="Arial"/>
                <a:cs typeface="Arial"/>
              </a:rPr>
              <a:t>- en </a:t>
            </a:r>
            <a:r>
              <a:rPr lang="fr-FR" sz="1000" spc="-30" dirty="0" err="1">
                <a:solidFill>
                  <a:srgbClr val="4665AF"/>
                </a:solidFill>
                <a:latin typeface="Arial"/>
                <a:cs typeface="Arial"/>
              </a:rPr>
              <a:t>onderhoudskosten</a:t>
            </a:r>
            <a:r>
              <a:rPr lang="fr-FR" sz="1000" spc="-30" dirty="0">
                <a:solidFill>
                  <a:srgbClr val="4665AF"/>
                </a:solidFill>
                <a:latin typeface="Arial"/>
                <a:cs typeface="Arial"/>
              </a:rPr>
              <a:t>.</a:t>
            </a:r>
            <a:endParaRPr lang="fr-FR" sz="1000" dirty="0">
              <a:latin typeface="Arial"/>
              <a:cs typeface="Arial"/>
            </a:endParaRPr>
          </a:p>
          <a:p>
            <a:pPr marL="151765" indent="-76835">
              <a:lnSpc>
                <a:spcPct val="100000"/>
              </a:lnSpc>
              <a:spcBef>
                <a:spcPts val="525"/>
              </a:spcBef>
              <a:buChar char="•"/>
              <a:tabLst>
                <a:tab pos="152400" algn="l"/>
              </a:tabLst>
            </a:pPr>
            <a:r>
              <a:rPr lang="nl-NL" sz="1000" spc="-25" dirty="0">
                <a:solidFill>
                  <a:srgbClr val="4665AF"/>
                </a:solidFill>
                <a:latin typeface="Arial"/>
                <a:cs typeface="Arial"/>
              </a:rPr>
              <a:t>Inzamelvoertuig ontworpen voor alle soorten afval </a:t>
            </a:r>
            <a:r>
              <a:rPr lang="fr-FR" sz="900" b="1" spc="-35" dirty="0">
                <a:solidFill>
                  <a:srgbClr val="FFFFFF"/>
                </a:solidFill>
                <a:latin typeface="Lucida Sans"/>
                <a:cs typeface="Lucida Sans"/>
              </a:rPr>
              <a:t>Modèles</a:t>
            </a:r>
            <a:r>
              <a:rPr lang="fr-FR" sz="900" b="1" spc="-85" dirty="0">
                <a:solidFill>
                  <a:srgbClr val="FFFFFF"/>
                </a:solidFill>
                <a:latin typeface="Lucida Sans"/>
                <a:cs typeface="Lucida Sans"/>
              </a:rPr>
              <a:t> </a:t>
            </a:r>
            <a:r>
              <a:rPr lang="fr-FR" sz="900" b="1" spc="-30" dirty="0">
                <a:solidFill>
                  <a:srgbClr val="FFFFFF"/>
                </a:solidFill>
                <a:latin typeface="Lucida Sans"/>
                <a:cs typeface="Lucida Sans"/>
              </a:rPr>
              <a:t>ORUS</a:t>
            </a:r>
            <a:endParaRPr lang="fr-FR" sz="900" dirty="0">
              <a:latin typeface="Lucida Sans"/>
              <a:cs typeface="Lucida Sans"/>
            </a:endParaRPr>
          </a:p>
          <a:p>
            <a:pPr>
              <a:lnSpc>
                <a:spcPct val="100000"/>
              </a:lnSpc>
              <a:spcBef>
                <a:spcPts val="45"/>
              </a:spcBef>
            </a:pPr>
            <a:endParaRPr lang="fr-FR" sz="850" dirty="0">
              <a:latin typeface="Times New Roman"/>
              <a:cs typeface="Times New Roman"/>
            </a:endParaRPr>
          </a:p>
          <a:p>
            <a:pPr marL="76200">
              <a:lnSpc>
                <a:spcPct val="100000"/>
              </a:lnSpc>
            </a:pPr>
            <a:endParaRPr lang="fr-FR" sz="1200" b="1" spc="-55" dirty="0">
              <a:solidFill>
                <a:srgbClr val="034EA2"/>
              </a:solidFill>
              <a:latin typeface="Lucida Sans"/>
              <a:cs typeface="Lucida Sans"/>
            </a:endParaRPr>
          </a:p>
          <a:p>
            <a:pPr marL="76200">
              <a:lnSpc>
                <a:spcPct val="100000"/>
              </a:lnSpc>
            </a:pPr>
            <a:r>
              <a:rPr lang="fr-FR" sz="1200" b="1" spc="-55" dirty="0">
                <a:solidFill>
                  <a:srgbClr val="034EA2"/>
                </a:solidFill>
                <a:latin typeface="Lucida Sans"/>
                <a:cs typeface="Lucida Sans"/>
              </a:rPr>
              <a:t>OR</a:t>
            </a:r>
            <a:endParaRPr lang="fr-FR" sz="1200" dirty="0">
              <a:latin typeface="Lucida Sans"/>
              <a:cs typeface="Lucida Sans"/>
            </a:endParaRPr>
          </a:p>
          <a:p>
            <a:pPr marL="76200" marR="71120">
              <a:lnSpc>
                <a:spcPts val="900"/>
              </a:lnSpc>
              <a:spcBef>
                <a:spcPts val="225"/>
              </a:spcBef>
            </a:pPr>
            <a:r>
              <a:rPr lang="nl-NL" sz="800" spc="5" dirty="0">
                <a:solidFill>
                  <a:srgbClr val="58595B"/>
                </a:solidFill>
                <a:latin typeface="Arial"/>
                <a:cs typeface="Arial"/>
              </a:rPr>
              <a:t>Het gamma van niet-samengeperste collectoren, beter hanteerbaar dankzij de kleine afmetingen, in staal of aluminium, voor inzameling op moeilijk toegankelijke of zeer drukke plaatsen, is uitgerust met een containerlift. De capaciteit varieert van 2 tot 7 m³</a:t>
            </a:r>
            <a:r>
              <a:rPr lang="fr-FR" sz="800" spc="5" dirty="0">
                <a:solidFill>
                  <a:srgbClr val="58595B"/>
                </a:solidFill>
                <a:latin typeface="Arial"/>
                <a:cs typeface="Arial"/>
              </a:rPr>
              <a:t>.</a:t>
            </a:r>
            <a:endParaRPr lang="fr-FR" sz="800" dirty="0">
              <a:latin typeface="Arial"/>
              <a:cs typeface="Arial"/>
            </a:endParaRPr>
          </a:p>
          <a:p>
            <a:pPr>
              <a:lnSpc>
                <a:spcPct val="100000"/>
              </a:lnSpc>
              <a:spcBef>
                <a:spcPts val="40"/>
              </a:spcBef>
            </a:pPr>
            <a:endParaRPr lang="fr-FR" sz="1000" dirty="0">
              <a:latin typeface="Times New Roman"/>
              <a:cs typeface="Times New Roman"/>
            </a:endParaRPr>
          </a:p>
          <a:p>
            <a:pPr marL="76200">
              <a:lnSpc>
                <a:spcPct val="100000"/>
              </a:lnSpc>
              <a:spcBef>
                <a:spcPts val="5"/>
              </a:spcBef>
            </a:pPr>
            <a:r>
              <a:rPr lang="fr-FR" sz="1200" b="1" spc="-50" dirty="0">
                <a:solidFill>
                  <a:srgbClr val="034EA2"/>
                </a:solidFill>
                <a:latin typeface="Lucida Sans"/>
                <a:cs typeface="Lucida Sans"/>
              </a:rPr>
              <a:t>ORUS</a:t>
            </a:r>
            <a:endParaRPr lang="fr-FR" sz="1200" dirty="0">
              <a:latin typeface="Lucida Sans"/>
              <a:cs typeface="Lucida Sans"/>
            </a:endParaRPr>
          </a:p>
          <a:p>
            <a:pPr marL="76200" marR="123189">
              <a:lnSpc>
                <a:spcPts val="900"/>
              </a:lnSpc>
              <a:spcBef>
                <a:spcPts val="220"/>
              </a:spcBef>
            </a:pPr>
            <a:r>
              <a:rPr lang="nl-NL" sz="800" dirty="0">
                <a:solidFill>
                  <a:srgbClr val="58595B"/>
                </a:solidFill>
                <a:latin typeface="Arial"/>
                <a:cs typeface="Arial"/>
              </a:rPr>
              <a:t>Opvangbak, voor een optimale inzameling, met een verdichting van 3:1. Door de trapeziumvormige structuur van het lichaam en de afwezigheid van </a:t>
            </a:r>
            <a:r>
              <a:rPr lang="nl-NL" sz="800" dirty="0">
                <a:solidFill>
                  <a:srgbClr val="58595B"/>
                </a:solidFill>
                <a:highlight>
                  <a:srgbClr val="FFFF00"/>
                </a:highlight>
                <a:latin typeface="Arial"/>
                <a:cs typeface="Arial"/>
              </a:rPr>
              <a:t>gewrichten</a:t>
            </a:r>
            <a:r>
              <a:rPr lang="nl-NL" sz="800" dirty="0">
                <a:solidFill>
                  <a:srgbClr val="58595B"/>
                </a:solidFill>
                <a:latin typeface="Arial"/>
                <a:cs typeface="Arial"/>
              </a:rPr>
              <a:t> kan het gemakkelijk worden geledigd. Uitgerust met een containerlift, bedraagt de capaciteit 5 tot 7 m³ in staal en/of aluminium.</a:t>
            </a:r>
            <a:r>
              <a:rPr lang="fr-FR" sz="800" dirty="0">
                <a:solidFill>
                  <a:srgbClr val="58595B"/>
                </a:solidFill>
                <a:latin typeface="Arial"/>
                <a:cs typeface="Arial"/>
              </a:rPr>
              <a:t>.</a:t>
            </a:r>
            <a:endParaRPr lang="fr-FR" sz="800" dirty="0">
              <a:latin typeface="Arial"/>
              <a:cs typeface="Arial"/>
            </a:endParaRPr>
          </a:p>
          <a:p>
            <a:pPr marL="76200">
              <a:lnSpc>
                <a:spcPct val="100000"/>
              </a:lnSpc>
              <a:spcBef>
                <a:spcPts val="630"/>
              </a:spcBef>
            </a:pPr>
            <a:r>
              <a:rPr lang="fr-FR" sz="1200" b="1" spc="-50" dirty="0">
                <a:solidFill>
                  <a:srgbClr val="034EA2"/>
                </a:solidFill>
                <a:latin typeface="Lucida Sans"/>
                <a:cs typeface="Lucida Sans"/>
              </a:rPr>
              <a:t>ORUS</a:t>
            </a:r>
            <a:r>
              <a:rPr lang="fr-FR" sz="1200" b="1" spc="-110" dirty="0">
                <a:solidFill>
                  <a:srgbClr val="034EA2"/>
                </a:solidFill>
                <a:latin typeface="Lucida Sans"/>
                <a:cs typeface="Lucida Sans"/>
              </a:rPr>
              <a:t> </a:t>
            </a:r>
            <a:r>
              <a:rPr lang="fr-FR" sz="1200" b="1" spc="-60" dirty="0">
                <a:solidFill>
                  <a:srgbClr val="034EA2"/>
                </a:solidFill>
                <a:latin typeface="Lucida Sans"/>
                <a:cs typeface="Lucida Sans"/>
              </a:rPr>
              <a:t>TP</a:t>
            </a:r>
            <a:endParaRPr lang="fr-FR" sz="1200" dirty="0">
              <a:latin typeface="Lucida Sans"/>
              <a:cs typeface="Lucida Sans"/>
            </a:endParaRPr>
          </a:p>
          <a:p>
            <a:pPr marL="76200" marR="55880">
              <a:lnSpc>
                <a:spcPts val="900"/>
              </a:lnSpc>
              <a:spcBef>
                <a:spcPts val="505"/>
              </a:spcBef>
            </a:pPr>
            <a:r>
              <a:rPr lang="nl-NL" sz="800" spc="-5" dirty="0">
                <a:solidFill>
                  <a:srgbClr val="58595B"/>
                </a:solidFill>
                <a:latin typeface="Arial"/>
                <a:cs typeface="Arial"/>
              </a:rPr>
              <a:t>Kipper met twee compartimenten achteraan/achteraan voor de selectieve inzameling van bijvoorbeeld huishoudelijk afval en verpakkingen in één enkele ronde. Het lichaam is verdeeld in twee compartimenten (50/50 en 70/30). Capaciteit van 7 m3.</a:t>
            </a:r>
            <a:r>
              <a:rPr lang="fr-FR" sz="800" spc="-5" dirty="0">
                <a:solidFill>
                  <a:srgbClr val="58595B"/>
                </a:solidFill>
                <a:latin typeface="Arial"/>
                <a:cs typeface="Arial"/>
              </a:rPr>
              <a:t>.</a:t>
            </a:r>
            <a:endParaRPr lang="fr-FR" sz="800" dirty="0">
              <a:latin typeface="Arial"/>
              <a:cs typeface="Arial"/>
            </a:endParaRPr>
          </a:p>
          <a:p>
            <a:pPr marL="76200">
              <a:lnSpc>
                <a:spcPct val="100000"/>
              </a:lnSpc>
              <a:spcBef>
                <a:spcPts val="625"/>
              </a:spcBef>
            </a:pPr>
            <a:r>
              <a:rPr lang="fr-FR" sz="1200" b="1" spc="-50" dirty="0">
                <a:solidFill>
                  <a:srgbClr val="034EA2"/>
                </a:solidFill>
                <a:latin typeface="Lucida Sans"/>
                <a:cs typeface="Lucida Sans"/>
              </a:rPr>
              <a:t>ORUS </a:t>
            </a:r>
            <a:r>
              <a:rPr lang="fr-FR" sz="1200" b="1" spc="-45" dirty="0">
                <a:solidFill>
                  <a:srgbClr val="034EA2"/>
                </a:solidFill>
                <a:latin typeface="Lucida Sans"/>
                <a:cs typeface="Lucida Sans"/>
              </a:rPr>
              <a:t>COMBI</a:t>
            </a:r>
            <a:r>
              <a:rPr lang="fr-FR" sz="1200" b="1" spc="-220" dirty="0">
                <a:solidFill>
                  <a:srgbClr val="034EA2"/>
                </a:solidFill>
                <a:latin typeface="Lucida Sans"/>
                <a:cs typeface="Lucida Sans"/>
              </a:rPr>
              <a:t> </a:t>
            </a:r>
            <a:r>
              <a:rPr lang="fr-FR" sz="1200" b="1" spc="-105" dirty="0">
                <a:solidFill>
                  <a:srgbClr val="034EA2"/>
                </a:solidFill>
                <a:latin typeface="Lucida Sans"/>
                <a:cs typeface="Lucida Sans"/>
              </a:rPr>
              <a:t>TD</a:t>
            </a:r>
            <a:endParaRPr lang="fr-FR" sz="1200" dirty="0">
              <a:latin typeface="Lucida Sans"/>
              <a:cs typeface="Lucida Sans"/>
            </a:endParaRPr>
          </a:p>
          <a:p>
            <a:pPr marL="75565" marR="92075">
              <a:lnSpc>
                <a:spcPts val="900"/>
              </a:lnSpc>
              <a:spcBef>
                <a:spcPts val="509"/>
              </a:spcBef>
            </a:pPr>
            <a:r>
              <a:rPr lang="fr-FR" sz="800" spc="-5" dirty="0">
                <a:solidFill>
                  <a:srgbClr val="58595B"/>
                </a:solidFill>
                <a:latin typeface="Arial"/>
                <a:cs typeface="Arial"/>
              </a:rPr>
              <a:t>Kipper</a:t>
            </a:r>
            <a:r>
              <a:rPr lang="nl-NL" sz="800" spc="-5" dirty="0">
                <a:solidFill>
                  <a:srgbClr val="58595B"/>
                </a:solidFill>
                <a:latin typeface="Arial"/>
                <a:cs typeface="Arial"/>
              </a:rPr>
              <a:t> met twee compartimenten aan de achterzijde en aan de zijkant voor de inzameling van bijvoorbeeld bioafval (5 of 7 m3) met een compartiment aan de voorzijde zonder verdichting voor de inzameling van bijvoorbeeld glas met onafhankelijke containerheffer (3,5 m3).</a:t>
            </a:r>
            <a:endParaRPr lang="fr-FR" sz="800" dirty="0">
              <a:latin typeface="Arial"/>
              <a:cs typeface="Arial"/>
            </a:endParaRPr>
          </a:p>
          <a:p>
            <a:pPr>
              <a:lnSpc>
                <a:spcPct val="100000"/>
              </a:lnSpc>
              <a:spcBef>
                <a:spcPts val="40"/>
              </a:spcBef>
            </a:pPr>
            <a:endParaRPr lang="fr-FR" sz="1000" dirty="0">
              <a:latin typeface="Times New Roman"/>
              <a:cs typeface="Times New Roman"/>
            </a:endParaRPr>
          </a:p>
          <a:p>
            <a:pPr marL="75565">
              <a:lnSpc>
                <a:spcPct val="100000"/>
              </a:lnSpc>
              <a:spcBef>
                <a:spcPts val="5"/>
              </a:spcBef>
            </a:pPr>
            <a:r>
              <a:rPr lang="fr-FR" sz="1200" b="1" spc="-50" dirty="0">
                <a:solidFill>
                  <a:srgbClr val="034EA2"/>
                </a:solidFill>
                <a:latin typeface="Lucida Sans"/>
                <a:cs typeface="Lucida Sans"/>
              </a:rPr>
              <a:t>ORUS </a:t>
            </a:r>
            <a:r>
              <a:rPr lang="fr-FR" sz="1200" b="1" spc="-60" dirty="0">
                <a:solidFill>
                  <a:srgbClr val="034EA2"/>
                </a:solidFill>
                <a:latin typeface="Lucida Sans"/>
                <a:cs typeface="Lucida Sans"/>
              </a:rPr>
              <a:t>TP </a:t>
            </a:r>
            <a:r>
              <a:rPr lang="fr-FR" sz="1200" b="1" spc="-45" dirty="0">
                <a:solidFill>
                  <a:srgbClr val="034EA2"/>
                </a:solidFill>
                <a:latin typeface="Lucida Sans"/>
                <a:cs typeface="Lucida Sans"/>
              </a:rPr>
              <a:t>COMBI</a:t>
            </a:r>
            <a:r>
              <a:rPr lang="fr-FR" sz="1200" b="1" spc="-210" dirty="0">
                <a:solidFill>
                  <a:srgbClr val="034EA2"/>
                </a:solidFill>
                <a:latin typeface="Lucida Sans"/>
                <a:cs typeface="Lucida Sans"/>
              </a:rPr>
              <a:t> </a:t>
            </a:r>
            <a:r>
              <a:rPr lang="fr-FR" sz="1200" b="1" spc="-105" dirty="0">
                <a:solidFill>
                  <a:srgbClr val="034EA2"/>
                </a:solidFill>
                <a:latin typeface="Lucida Sans"/>
                <a:cs typeface="Lucida Sans"/>
              </a:rPr>
              <a:t>TD</a:t>
            </a:r>
            <a:endParaRPr lang="fr-FR" sz="1200" dirty="0">
              <a:latin typeface="Lucida Sans"/>
              <a:cs typeface="Lucida Sans"/>
            </a:endParaRPr>
          </a:p>
          <a:p>
            <a:pPr marL="75565" marR="69215">
              <a:lnSpc>
                <a:spcPts val="900"/>
              </a:lnSpc>
              <a:spcBef>
                <a:spcPts val="220"/>
              </a:spcBef>
            </a:pPr>
            <a:r>
              <a:rPr lang="nl-NL" sz="800" dirty="0">
                <a:solidFill>
                  <a:srgbClr val="58595B"/>
                </a:solidFill>
                <a:latin typeface="Arial"/>
                <a:cs typeface="Arial"/>
              </a:rPr>
              <a:t>Combinatie van een kipper met twee compartimenten achteraan/achteraan en een COMBI </a:t>
            </a:r>
            <a:r>
              <a:rPr lang="nl-NL" sz="800" dirty="0" err="1">
                <a:solidFill>
                  <a:srgbClr val="58595B"/>
                </a:solidFill>
                <a:latin typeface="Arial"/>
                <a:cs typeface="Arial"/>
              </a:rPr>
              <a:t>TDc</a:t>
            </a:r>
            <a:r>
              <a:rPr lang="nl-NL" sz="800" dirty="0">
                <a:solidFill>
                  <a:srgbClr val="58595B"/>
                </a:solidFill>
                <a:latin typeface="Arial"/>
                <a:cs typeface="Arial"/>
              </a:rPr>
              <a:t>. Deze veelzijdige inzamelingsbak beschikt over twee compartimenten (50/50 of 70/30) en een onafhankelijk </a:t>
            </a:r>
            <a:r>
              <a:rPr lang="nl-NL" sz="800" dirty="0" err="1">
                <a:solidFill>
                  <a:srgbClr val="58595B"/>
                </a:solidFill>
                <a:latin typeface="Arial"/>
                <a:cs typeface="Arial"/>
              </a:rPr>
              <a:t>zijlaadbaar</a:t>
            </a:r>
            <a:r>
              <a:rPr lang="nl-NL" sz="800" dirty="0">
                <a:solidFill>
                  <a:srgbClr val="58595B"/>
                </a:solidFill>
                <a:latin typeface="Arial"/>
                <a:cs typeface="Arial"/>
              </a:rPr>
              <a:t> voorcompartiment (zonder verdichting en met containerlift) om de inzameling van organisch afval of glas (1,5 m3) te vergemakkelijken. Het biedt maximale efficiëntie en in één traject kunt u drie verschillende soorten afval inzamelen.</a:t>
            </a:r>
            <a:endParaRPr lang="fr-FR" sz="800" dirty="0">
              <a:latin typeface="Arial"/>
              <a:cs typeface="Arial"/>
            </a:endParaRPr>
          </a:p>
        </p:txBody>
      </p:sp>
      <p:sp>
        <p:nvSpPr>
          <p:cNvPr id="9" name="object 9"/>
          <p:cNvSpPr/>
          <p:nvPr/>
        </p:nvSpPr>
        <p:spPr>
          <a:xfrm>
            <a:off x="3887990" y="1307350"/>
            <a:ext cx="3672001" cy="284466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887990" y="4389425"/>
            <a:ext cx="3672001" cy="284466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887990" y="7471498"/>
            <a:ext cx="3672001" cy="28446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7576" y="8353209"/>
            <a:ext cx="3194862" cy="180823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77047" y="983996"/>
            <a:ext cx="3194870" cy="180823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77047" y="5847994"/>
            <a:ext cx="3194870" cy="217049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977047" y="3132010"/>
            <a:ext cx="3194870" cy="238198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964348" y="2845357"/>
            <a:ext cx="2086610"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a:solidFill>
                  <a:srgbClr val="939598"/>
                </a:solidFill>
                <a:latin typeface="Arial"/>
                <a:cs typeface="Arial"/>
              </a:rPr>
              <a:t>CAN-BUS-</a:t>
            </a:r>
            <a:r>
              <a:rPr lang="fr-FR" sz="700" spc="5" dirty="0" err="1">
                <a:solidFill>
                  <a:srgbClr val="939598"/>
                </a:solidFill>
                <a:latin typeface="Arial"/>
                <a:cs typeface="Arial"/>
              </a:rPr>
              <a:t>systeem</a:t>
            </a:r>
            <a:r>
              <a:rPr lang="fr-FR" sz="700" spc="5" dirty="0">
                <a:solidFill>
                  <a:srgbClr val="939598"/>
                </a:solidFill>
                <a:latin typeface="Arial"/>
                <a:cs typeface="Arial"/>
              </a:rPr>
              <a:t> en display in de cabine</a:t>
            </a:r>
            <a:r>
              <a:rPr sz="700" spc="5" dirty="0">
                <a:solidFill>
                  <a:srgbClr val="939598"/>
                </a:solidFill>
                <a:latin typeface="Arial"/>
                <a:cs typeface="Arial"/>
              </a:rPr>
              <a:t>.</a:t>
            </a:r>
            <a:endParaRPr sz="700" dirty="0">
              <a:latin typeface="Arial"/>
              <a:cs typeface="Arial"/>
            </a:endParaRPr>
          </a:p>
        </p:txBody>
      </p:sp>
      <p:sp>
        <p:nvSpPr>
          <p:cNvPr id="7" name="object 7"/>
          <p:cNvSpPr txBox="1"/>
          <p:nvPr/>
        </p:nvSpPr>
        <p:spPr>
          <a:xfrm>
            <a:off x="3964348" y="5566409"/>
            <a:ext cx="1885314" cy="120546"/>
          </a:xfrm>
          <a:prstGeom prst="rect">
            <a:avLst/>
          </a:prstGeom>
        </p:spPr>
        <p:txBody>
          <a:bodyPr vert="horz" wrap="square" lIns="0" tIns="12700" rIns="0" bIns="0" rtlCol="0">
            <a:spAutoFit/>
          </a:bodyPr>
          <a:lstStyle/>
          <a:p>
            <a:pPr marL="12700">
              <a:lnSpc>
                <a:spcPct val="100000"/>
              </a:lnSpc>
              <a:spcBef>
                <a:spcPts val="100"/>
              </a:spcBef>
            </a:pPr>
            <a:r>
              <a:rPr lang="nl-NL" sz="700" dirty="0">
                <a:solidFill>
                  <a:srgbClr val="939598"/>
                </a:solidFill>
                <a:latin typeface="Arial"/>
                <a:cs typeface="Arial"/>
              </a:rPr>
              <a:t>Goedgekeurde stap(pen) voor de operatoren</a:t>
            </a:r>
            <a:endParaRPr sz="700" dirty="0">
              <a:latin typeface="Arial"/>
              <a:cs typeface="Arial"/>
            </a:endParaRPr>
          </a:p>
        </p:txBody>
      </p:sp>
      <p:sp>
        <p:nvSpPr>
          <p:cNvPr id="8" name="object 8"/>
          <p:cNvSpPr txBox="1"/>
          <p:nvPr/>
        </p:nvSpPr>
        <p:spPr>
          <a:xfrm>
            <a:off x="3964348" y="8071611"/>
            <a:ext cx="804502"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err="1">
                <a:solidFill>
                  <a:srgbClr val="939598"/>
                </a:solidFill>
                <a:latin typeface="Arial"/>
                <a:cs typeface="Arial"/>
              </a:rPr>
              <a:t>Dubbele</a:t>
            </a:r>
            <a:r>
              <a:rPr lang="fr-FR" sz="700" spc="5" dirty="0">
                <a:solidFill>
                  <a:srgbClr val="939598"/>
                </a:solidFill>
                <a:latin typeface="Arial"/>
                <a:cs typeface="Arial"/>
              </a:rPr>
              <a:t> </a:t>
            </a:r>
            <a:r>
              <a:rPr lang="fr-FR" sz="700" spc="5" dirty="0" err="1">
                <a:solidFill>
                  <a:srgbClr val="939598"/>
                </a:solidFill>
                <a:latin typeface="Arial"/>
                <a:cs typeface="Arial"/>
              </a:rPr>
              <a:t>behuizing</a:t>
            </a:r>
            <a:endParaRPr sz="700" dirty="0">
              <a:latin typeface="Arial"/>
              <a:cs typeface="Arial"/>
            </a:endParaRPr>
          </a:p>
        </p:txBody>
      </p:sp>
      <p:sp>
        <p:nvSpPr>
          <p:cNvPr id="9" name="object 9"/>
          <p:cNvSpPr txBox="1"/>
          <p:nvPr/>
        </p:nvSpPr>
        <p:spPr>
          <a:xfrm>
            <a:off x="3964348" y="10214545"/>
            <a:ext cx="1185502"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a:solidFill>
                  <a:srgbClr val="939598"/>
                </a:solidFill>
                <a:latin typeface="Arial"/>
                <a:cs typeface="Arial"/>
              </a:rPr>
              <a:t>Van </a:t>
            </a:r>
            <a:r>
              <a:rPr lang="fr-FR" sz="700" spc="5" dirty="0" err="1">
                <a:solidFill>
                  <a:srgbClr val="939598"/>
                </a:solidFill>
                <a:latin typeface="Arial"/>
                <a:cs typeface="Arial"/>
              </a:rPr>
              <a:t>deur</a:t>
            </a:r>
            <a:r>
              <a:rPr lang="fr-FR" sz="700" spc="5" dirty="0">
                <a:solidFill>
                  <a:srgbClr val="939598"/>
                </a:solidFill>
                <a:latin typeface="Arial"/>
                <a:cs typeface="Arial"/>
              </a:rPr>
              <a:t> </a:t>
            </a:r>
            <a:r>
              <a:rPr lang="fr-FR" sz="700" spc="5" dirty="0" err="1">
                <a:solidFill>
                  <a:srgbClr val="939598"/>
                </a:solidFill>
                <a:latin typeface="Arial"/>
                <a:cs typeface="Arial"/>
              </a:rPr>
              <a:t>tot</a:t>
            </a:r>
            <a:r>
              <a:rPr lang="fr-FR" sz="700" spc="5" dirty="0">
                <a:solidFill>
                  <a:srgbClr val="939598"/>
                </a:solidFill>
                <a:latin typeface="Arial"/>
                <a:cs typeface="Arial"/>
              </a:rPr>
              <a:t> </a:t>
            </a:r>
            <a:r>
              <a:rPr lang="fr-FR" sz="700" spc="5" dirty="0" err="1">
                <a:solidFill>
                  <a:srgbClr val="939598"/>
                </a:solidFill>
                <a:latin typeface="Arial"/>
                <a:cs typeface="Arial"/>
              </a:rPr>
              <a:t>deur</a:t>
            </a:r>
            <a:r>
              <a:rPr lang="fr-FR" sz="700" spc="5" dirty="0">
                <a:solidFill>
                  <a:srgbClr val="939598"/>
                </a:solidFill>
                <a:latin typeface="Arial"/>
                <a:cs typeface="Arial"/>
              </a:rPr>
              <a:t> </a:t>
            </a:r>
            <a:r>
              <a:rPr lang="fr-FR" sz="700" spc="5" dirty="0" err="1">
                <a:solidFill>
                  <a:srgbClr val="939598"/>
                </a:solidFill>
                <a:highlight>
                  <a:srgbClr val="FFFF00"/>
                </a:highlight>
                <a:latin typeface="Arial"/>
                <a:cs typeface="Arial"/>
              </a:rPr>
              <a:t>mand</a:t>
            </a:r>
            <a:endParaRPr sz="700" dirty="0">
              <a:highlight>
                <a:srgbClr val="FFFF00"/>
              </a:highlight>
              <a:latin typeface="Arial"/>
              <a:cs typeface="Arial"/>
            </a:endParaRPr>
          </a:p>
        </p:txBody>
      </p:sp>
      <p:sp>
        <p:nvSpPr>
          <p:cNvPr id="10" name="object 10"/>
          <p:cNvSpPr txBox="1"/>
          <p:nvPr/>
        </p:nvSpPr>
        <p:spPr>
          <a:xfrm>
            <a:off x="5759450" y="10354302"/>
            <a:ext cx="1425447" cy="166712"/>
          </a:xfrm>
          <a:prstGeom prst="rect">
            <a:avLst/>
          </a:prstGeom>
        </p:spPr>
        <p:txBody>
          <a:bodyPr vert="horz" wrap="square" lIns="0" tIns="12700" rIns="0" bIns="0" rtlCol="0">
            <a:spAutoFit/>
          </a:bodyPr>
          <a:lstStyle/>
          <a:p>
            <a:pPr marL="12700">
              <a:lnSpc>
                <a:spcPct val="100000"/>
              </a:lnSpc>
              <a:spcBef>
                <a:spcPts val="100"/>
              </a:spcBef>
            </a:pPr>
            <a:r>
              <a:rPr lang="fr-FR" sz="1000" b="1" spc="-5" dirty="0">
                <a:solidFill>
                  <a:srgbClr val="034EA2"/>
                </a:solidFill>
                <a:latin typeface="Arial"/>
                <a:cs typeface="Arial"/>
              </a:rPr>
              <a:t>www.terbergmatec.be</a:t>
            </a:r>
            <a:endParaRPr lang="fr-FR" sz="1000" dirty="0">
              <a:latin typeface="Arial"/>
              <a:cs typeface="Arial"/>
            </a:endParaRPr>
          </a:p>
        </p:txBody>
      </p:sp>
      <p:sp>
        <p:nvSpPr>
          <p:cNvPr id="11" name="object 11"/>
          <p:cNvSpPr/>
          <p:nvPr/>
        </p:nvSpPr>
        <p:spPr>
          <a:xfrm>
            <a:off x="0" y="751686"/>
            <a:ext cx="7169150" cy="0"/>
          </a:xfrm>
          <a:custGeom>
            <a:avLst/>
            <a:gdLst/>
            <a:ahLst/>
            <a:cxnLst/>
            <a:rect l="l" t="t" r="r" b="b"/>
            <a:pathLst>
              <a:path w="7169150">
                <a:moveTo>
                  <a:pt x="0" y="0"/>
                </a:moveTo>
                <a:lnTo>
                  <a:pt x="7168680" y="0"/>
                </a:lnTo>
              </a:path>
            </a:pathLst>
          </a:custGeom>
          <a:ln w="12700">
            <a:solidFill>
              <a:srgbClr val="034EA2"/>
            </a:solidFill>
          </a:ln>
        </p:spPr>
        <p:txBody>
          <a:bodyPr wrap="square" lIns="0" tIns="0" rIns="0" bIns="0" rtlCol="0"/>
          <a:lstStyle/>
          <a:p>
            <a:endParaRPr/>
          </a:p>
        </p:txBody>
      </p:sp>
      <p:sp>
        <p:nvSpPr>
          <p:cNvPr id="12" name="object 12"/>
          <p:cNvSpPr/>
          <p:nvPr/>
        </p:nvSpPr>
        <p:spPr>
          <a:xfrm>
            <a:off x="388075" y="949502"/>
            <a:ext cx="3284220" cy="218440"/>
          </a:xfrm>
          <a:custGeom>
            <a:avLst/>
            <a:gdLst/>
            <a:ahLst/>
            <a:cxnLst/>
            <a:rect l="l" t="t" r="r" b="b"/>
            <a:pathLst>
              <a:path w="3284220" h="218440">
                <a:moveTo>
                  <a:pt x="3210941" y="0"/>
                </a:moveTo>
                <a:lnTo>
                  <a:pt x="0" y="0"/>
                </a:lnTo>
                <a:lnTo>
                  <a:pt x="0" y="217868"/>
                </a:lnTo>
                <a:lnTo>
                  <a:pt x="3283927" y="217868"/>
                </a:lnTo>
                <a:lnTo>
                  <a:pt x="3283927" y="103987"/>
                </a:lnTo>
                <a:lnTo>
                  <a:pt x="3210941" y="0"/>
                </a:lnTo>
                <a:close/>
              </a:path>
            </a:pathLst>
          </a:custGeom>
          <a:solidFill>
            <a:srgbClr val="034EA2"/>
          </a:solidFill>
        </p:spPr>
        <p:txBody>
          <a:bodyPr wrap="square" lIns="0" tIns="0" rIns="0" bIns="0" rtlCol="0"/>
          <a:lstStyle/>
          <a:p>
            <a:endParaRPr/>
          </a:p>
        </p:txBody>
      </p:sp>
      <p:sp>
        <p:nvSpPr>
          <p:cNvPr id="13" name="object 13"/>
          <p:cNvSpPr txBox="1"/>
          <p:nvPr/>
        </p:nvSpPr>
        <p:spPr>
          <a:xfrm>
            <a:off x="428644" y="975788"/>
            <a:ext cx="987406" cy="151323"/>
          </a:xfrm>
          <a:prstGeom prst="rect">
            <a:avLst/>
          </a:prstGeom>
        </p:spPr>
        <p:txBody>
          <a:bodyPr vert="horz" wrap="square" lIns="0" tIns="12700" rIns="0" bIns="0" rtlCol="0">
            <a:spAutoFit/>
          </a:bodyPr>
          <a:lstStyle/>
          <a:p>
            <a:pPr marL="12700">
              <a:lnSpc>
                <a:spcPct val="100000"/>
              </a:lnSpc>
              <a:spcBef>
                <a:spcPts val="100"/>
              </a:spcBef>
            </a:pPr>
            <a:r>
              <a:rPr lang="fr-FR" sz="900" b="1" spc="-40" dirty="0">
                <a:solidFill>
                  <a:srgbClr val="FFFFFF"/>
                </a:solidFill>
                <a:latin typeface="Lucida Sans"/>
                <a:cs typeface="Lucida Sans"/>
              </a:rPr>
              <a:t>BELADINGEN</a:t>
            </a:r>
            <a:endParaRPr lang="fr-FR" sz="900" dirty="0">
              <a:latin typeface="Lucida Sans"/>
              <a:cs typeface="Lucida Sans"/>
            </a:endParaRPr>
          </a:p>
        </p:txBody>
      </p:sp>
      <p:sp>
        <p:nvSpPr>
          <p:cNvPr id="14" name="object 14"/>
          <p:cNvSpPr txBox="1"/>
          <p:nvPr/>
        </p:nvSpPr>
        <p:spPr>
          <a:xfrm>
            <a:off x="388073" y="1167295"/>
            <a:ext cx="3283585" cy="3477875"/>
          </a:xfrm>
          <a:prstGeom prst="rect">
            <a:avLst/>
          </a:prstGeom>
          <a:solidFill>
            <a:srgbClr val="DCDDDE"/>
          </a:solidFill>
        </p:spPr>
        <p:txBody>
          <a:bodyPr vert="horz" wrap="square" lIns="0" tIns="5080" rIns="0" bIns="0" rtlCol="0">
            <a:spAutoFit/>
          </a:bodyPr>
          <a:lstStyle/>
          <a:p>
            <a:pPr>
              <a:lnSpc>
                <a:spcPct val="100000"/>
              </a:lnSpc>
              <a:spcBef>
                <a:spcPts val="40"/>
              </a:spcBef>
            </a:pPr>
            <a:endParaRPr sz="1300" dirty="0">
              <a:latin typeface="Times New Roman"/>
              <a:cs typeface="Times New Roman"/>
            </a:endParaRPr>
          </a:p>
          <a:p>
            <a:pPr marL="79375">
              <a:lnSpc>
                <a:spcPct val="100000"/>
              </a:lnSpc>
            </a:pPr>
            <a:r>
              <a:rPr lang="fr-FR" sz="800" b="1" spc="-5" dirty="0">
                <a:solidFill>
                  <a:srgbClr val="58595B"/>
                </a:solidFill>
                <a:latin typeface="Arial"/>
                <a:cs typeface="Arial"/>
              </a:rPr>
              <a:t>BELADINGEN</a:t>
            </a:r>
            <a:r>
              <a:rPr sz="800" b="1" spc="-5" dirty="0">
                <a:solidFill>
                  <a:srgbClr val="58595B"/>
                </a:solidFill>
                <a:latin typeface="Arial"/>
                <a:cs typeface="Arial"/>
              </a:rPr>
              <a:t> </a:t>
            </a:r>
            <a:r>
              <a:rPr sz="800" b="1" dirty="0">
                <a:solidFill>
                  <a:srgbClr val="58595B"/>
                </a:solidFill>
                <a:latin typeface="Arial"/>
                <a:cs typeface="Arial"/>
              </a:rPr>
              <a:t>OR</a:t>
            </a:r>
            <a:r>
              <a:rPr sz="800" b="1" spc="-40" dirty="0">
                <a:solidFill>
                  <a:srgbClr val="58595B"/>
                </a:solidFill>
                <a:latin typeface="Arial"/>
                <a:cs typeface="Arial"/>
              </a:rPr>
              <a:t> </a:t>
            </a:r>
            <a:r>
              <a:rPr sz="800" b="1" spc="5" dirty="0">
                <a:solidFill>
                  <a:srgbClr val="58595B"/>
                </a:solidFill>
                <a:latin typeface="Arial"/>
                <a:cs typeface="Arial"/>
              </a:rPr>
              <a:t>2-3</a:t>
            </a:r>
            <a:endParaRPr sz="800" dirty="0">
              <a:latin typeface="Arial"/>
              <a:cs typeface="Arial"/>
            </a:endParaRPr>
          </a:p>
          <a:p>
            <a:pPr marL="79375">
              <a:lnSpc>
                <a:spcPct val="100000"/>
              </a:lnSpc>
              <a:spcBef>
                <a:spcPts val="225"/>
              </a:spcBef>
            </a:pPr>
            <a:r>
              <a:rPr lang="fr-FR" sz="800" spc="-5" dirty="0" err="1">
                <a:solidFill>
                  <a:srgbClr val="58595B"/>
                </a:solidFill>
                <a:latin typeface="Arial"/>
                <a:cs typeface="Arial"/>
              </a:rPr>
              <a:t>Hydraulische</a:t>
            </a:r>
            <a:r>
              <a:rPr lang="fr-FR" sz="800" spc="-5" dirty="0">
                <a:solidFill>
                  <a:srgbClr val="58595B"/>
                </a:solidFill>
                <a:latin typeface="Arial"/>
                <a:cs typeface="Arial"/>
              </a:rPr>
              <a:t> belading met </a:t>
            </a:r>
            <a:r>
              <a:rPr lang="fr-FR" sz="800" spc="-5" dirty="0" err="1">
                <a:solidFill>
                  <a:srgbClr val="58595B"/>
                </a:solidFill>
                <a:latin typeface="Arial"/>
                <a:cs typeface="Arial"/>
              </a:rPr>
              <a:t>kam</a:t>
            </a:r>
            <a:r>
              <a:rPr lang="fr-FR" sz="800" spc="-5" dirty="0">
                <a:solidFill>
                  <a:srgbClr val="58595B"/>
                </a:solidFill>
                <a:latin typeface="Arial"/>
                <a:cs typeface="Arial"/>
              </a:rPr>
              <a:t> </a:t>
            </a:r>
            <a:r>
              <a:rPr lang="fr-FR" sz="800" spc="-5" dirty="0" err="1">
                <a:solidFill>
                  <a:srgbClr val="58595B"/>
                </a:solidFill>
                <a:latin typeface="Arial"/>
                <a:cs typeface="Arial"/>
              </a:rPr>
              <a:t>voor</a:t>
            </a:r>
            <a:r>
              <a:rPr lang="fr-FR" sz="800" spc="-5" dirty="0">
                <a:solidFill>
                  <a:srgbClr val="58595B"/>
                </a:solidFill>
                <a:latin typeface="Arial"/>
                <a:cs typeface="Arial"/>
              </a:rPr>
              <a:t> 120/240/360l. containers</a:t>
            </a:r>
            <a:endParaRPr sz="800" dirty="0">
              <a:latin typeface="Arial"/>
              <a:cs typeface="Arial"/>
            </a:endParaRPr>
          </a:p>
          <a:p>
            <a:pPr>
              <a:lnSpc>
                <a:spcPct val="100000"/>
              </a:lnSpc>
              <a:spcBef>
                <a:spcPts val="40"/>
              </a:spcBef>
            </a:pPr>
            <a:endParaRPr sz="900" dirty="0">
              <a:latin typeface="Times New Roman"/>
              <a:cs typeface="Times New Roman"/>
            </a:endParaRPr>
          </a:p>
          <a:p>
            <a:pPr marL="79375">
              <a:lnSpc>
                <a:spcPct val="100000"/>
              </a:lnSpc>
            </a:pPr>
            <a:r>
              <a:rPr lang="fr-FR" sz="800" b="1" spc="-5" dirty="0">
                <a:solidFill>
                  <a:srgbClr val="58595B"/>
                </a:solidFill>
                <a:latin typeface="Arial"/>
                <a:cs typeface="Arial"/>
              </a:rPr>
              <a:t>BELADINGEN</a:t>
            </a:r>
            <a:r>
              <a:rPr sz="800" b="1" spc="-5" dirty="0">
                <a:solidFill>
                  <a:srgbClr val="58595B"/>
                </a:solidFill>
                <a:latin typeface="Arial"/>
                <a:cs typeface="Arial"/>
              </a:rPr>
              <a:t> </a:t>
            </a:r>
            <a:r>
              <a:rPr sz="800" b="1" dirty="0">
                <a:solidFill>
                  <a:srgbClr val="58595B"/>
                </a:solidFill>
                <a:latin typeface="Arial"/>
                <a:cs typeface="Arial"/>
              </a:rPr>
              <a:t>OR</a:t>
            </a:r>
            <a:r>
              <a:rPr sz="800" b="1" spc="-40" dirty="0">
                <a:solidFill>
                  <a:srgbClr val="58595B"/>
                </a:solidFill>
                <a:latin typeface="Arial"/>
                <a:cs typeface="Arial"/>
              </a:rPr>
              <a:t> </a:t>
            </a:r>
            <a:r>
              <a:rPr sz="800" b="1" dirty="0">
                <a:solidFill>
                  <a:srgbClr val="58595B"/>
                </a:solidFill>
                <a:latin typeface="Arial"/>
                <a:cs typeface="Arial"/>
              </a:rPr>
              <a:t>5-7</a:t>
            </a:r>
            <a:endParaRPr sz="800" dirty="0">
              <a:latin typeface="Arial"/>
              <a:cs typeface="Arial"/>
            </a:endParaRPr>
          </a:p>
          <a:p>
            <a:pPr marL="79375" marR="165100">
              <a:lnSpc>
                <a:spcPts val="900"/>
              </a:lnSpc>
              <a:spcBef>
                <a:spcPts val="300"/>
              </a:spcBef>
            </a:pPr>
            <a:r>
              <a:rPr lang="nl-NL" sz="800" spc="-5" dirty="0">
                <a:solidFill>
                  <a:srgbClr val="58595B"/>
                </a:solidFill>
                <a:latin typeface="Arial"/>
                <a:cs typeface="Arial"/>
              </a:rPr>
              <a:t>Hydraulische belading met kam voor 2 containers samen van 120/240/360l. of één van 560/660/770/1100l. Containerhefsysteem met DIN-arm voor 770/1100l. containers</a:t>
            </a:r>
            <a:endParaRPr sz="900" dirty="0">
              <a:latin typeface="Times New Roman"/>
              <a:cs typeface="Times New Roman"/>
            </a:endParaRPr>
          </a:p>
          <a:p>
            <a:pPr marL="79375">
              <a:lnSpc>
                <a:spcPct val="100000"/>
              </a:lnSpc>
            </a:pPr>
            <a:endParaRPr lang="nl-BE" sz="800" b="1" spc="-5" dirty="0">
              <a:solidFill>
                <a:srgbClr val="58595B"/>
              </a:solidFill>
              <a:latin typeface="Arial"/>
              <a:cs typeface="Arial"/>
            </a:endParaRPr>
          </a:p>
          <a:p>
            <a:pPr marL="79375">
              <a:lnSpc>
                <a:spcPct val="100000"/>
              </a:lnSpc>
            </a:pPr>
            <a:r>
              <a:rPr lang="nl-BE" sz="800" b="1" spc="-5" dirty="0">
                <a:solidFill>
                  <a:srgbClr val="58595B"/>
                </a:solidFill>
                <a:latin typeface="Arial"/>
                <a:cs typeface="Arial"/>
              </a:rPr>
              <a:t>BELADINGEN </a:t>
            </a:r>
            <a:r>
              <a:rPr sz="800" b="1" spc="-5" dirty="0">
                <a:solidFill>
                  <a:srgbClr val="58595B"/>
                </a:solidFill>
                <a:latin typeface="Arial"/>
                <a:cs typeface="Arial"/>
              </a:rPr>
              <a:t>ORUS</a:t>
            </a:r>
            <a:endParaRPr sz="800" dirty="0">
              <a:latin typeface="Arial"/>
              <a:cs typeface="Arial"/>
            </a:endParaRPr>
          </a:p>
          <a:p>
            <a:pPr marL="79375" marR="194945">
              <a:lnSpc>
                <a:spcPts val="900"/>
              </a:lnSpc>
              <a:spcBef>
                <a:spcPts val="305"/>
              </a:spcBef>
            </a:pPr>
            <a:r>
              <a:rPr lang="nl-NL" sz="800" spc="-5" dirty="0">
                <a:solidFill>
                  <a:srgbClr val="58595B"/>
                </a:solidFill>
                <a:latin typeface="Arial"/>
                <a:cs typeface="Arial"/>
              </a:rPr>
              <a:t>Hydraulische belading voor 2 gelijktijdige 120/240/360l. containers of één 560/660/770/1100l. bak. Containerhefsysteem met DIN-arm voor 770/1100l. containers</a:t>
            </a:r>
          </a:p>
          <a:p>
            <a:pPr marL="79375" marR="194945">
              <a:lnSpc>
                <a:spcPts val="900"/>
              </a:lnSpc>
              <a:spcBef>
                <a:spcPts val="305"/>
              </a:spcBef>
            </a:pPr>
            <a:endParaRPr sz="900" dirty="0">
              <a:latin typeface="Times New Roman"/>
              <a:cs typeface="Times New Roman"/>
            </a:endParaRPr>
          </a:p>
          <a:p>
            <a:pPr marL="79375">
              <a:lnSpc>
                <a:spcPct val="100000"/>
              </a:lnSpc>
              <a:spcBef>
                <a:spcPts val="5"/>
              </a:spcBef>
            </a:pPr>
            <a:r>
              <a:rPr lang="nl-BE" sz="800" b="1" spc="-5" dirty="0">
                <a:solidFill>
                  <a:srgbClr val="58595B"/>
                </a:solidFill>
                <a:latin typeface="Arial"/>
                <a:cs typeface="Arial"/>
              </a:rPr>
              <a:t>BELADINGEN </a:t>
            </a:r>
            <a:r>
              <a:rPr sz="800" b="1" spc="-5" dirty="0">
                <a:solidFill>
                  <a:srgbClr val="58595B"/>
                </a:solidFill>
                <a:latin typeface="Arial"/>
                <a:cs typeface="Arial"/>
              </a:rPr>
              <a:t>ORUS </a:t>
            </a:r>
            <a:r>
              <a:rPr sz="800" b="1" dirty="0">
                <a:solidFill>
                  <a:srgbClr val="58595B"/>
                </a:solidFill>
                <a:latin typeface="Arial"/>
                <a:cs typeface="Arial"/>
              </a:rPr>
              <a:t>TP</a:t>
            </a:r>
            <a:r>
              <a:rPr sz="800" b="1" spc="-55" dirty="0">
                <a:solidFill>
                  <a:srgbClr val="58595B"/>
                </a:solidFill>
                <a:latin typeface="Arial"/>
                <a:cs typeface="Arial"/>
              </a:rPr>
              <a:t> </a:t>
            </a:r>
            <a:r>
              <a:rPr sz="800" b="1" spc="-5" dirty="0">
                <a:solidFill>
                  <a:srgbClr val="58595B"/>
                </a:solidFill>
                <a:latin typeface="Arial"/>
                <a:cs typeface="Arial"/>
              </a:rPr>
              <a:t>(70/30)</a:t>
            </a:r>
            <a:endParaRPr sz="800" dirty="0">
              <a:latin typeface="Arial"/>
              <a:cs typeface="Arial"/>
            </a:endParaRPr>
          </a:p>
          <a:p>
            <a:pPr marL="79375" marR="19685">
              <a:lnSpc>
                <a:spcPts val="900"/>
              </a:lnSpc>
              <a:spcBef>
                <a:spcPts val="300"/>
              </a:spcBef>
            </a:pPr>
            <a:r>
              <a:rPr lang="nl-NL" sz="800" spc="-5" dirty="0">
                <a:solidFill>
                  <a:srgbClr val="58595B"/>
                </a:solidFill>
                <a:latin typeface="Arial"/>
                <a:cs typeface="Arial"/>
              </a:rPr>
              <a:t>Hydraulische belading met kam voor 2 gelijktijdige 120/240/360l. containers of één 560/660/770/1100l. containers aan de rechterkant en één 120/240/360l. containers aan de linkerkant</a:t>
            </a:r>
            <a:endParaRPr sz="800" dirty="0">
              <a:latin typeface="Arial"/>
              <a:cs typeface="Arial"/>
            </a:endParaRPr>
          </a:p>
          <a:p>
            <a:pPr>
              <a:lnSpc>
                <a:spcPct val="100000"/>
              </a:lnSpc>
              <a:spcBef>
                <a:spcPts val="20"/>
              </a:spcBef>
            </a:pPr>
            <a:endParaRPr sz="900" dirty="0">
              <a:latin typeface="Times New Roman"/>
              <a:cs typeface="Times New Roman"/>
            </a:endParaRPr>
          </a:p>
          <a:p>
            <a:pPr marL="79375">
              <a:lnSpc>
                <a:spcPct val="100000"/>
              </a:lnSpc>
            </a:pPr>
            <a:r>
              <a:rPr lang="fr-FR" sz="800" b="1" spc="-5" dirty="0">
                <a:solidFill>
                  <a:srgbClr val="58595B"/>
                </a:solidFill>
                <a:latin typeface="Arial"/>
                <a:cs typeface="Arial"/>
              </a:rPr>
              <a:t>BELADINGEN</a:t>
            </a:r>
            <a:r>
              <a:rPr sz="800" b="1" spc="-5" dirty="0">
                <a:solidFill>
                  <a:srgbClr val="58595B"/>
                </a:solidFill>
                <a:latin typeface="Arial"/>
                <a:cs typeface="Arial"/>
              </a:rPr>
              <a:t> ORUS </a:t>
            </a:r>
            <a:r>
              <a:rPr sz="800" b="1" dirty="0">
                <a:solidFill>
                  <a:srgbClr val="58595B"/>
                </a:solidFill>
                <a:latin typeface="Arial"/>
                <a:cs typeface="Arial"/>
              </a:rPr>
              <a:t>TP</a:t>
            </a:r>
            <a:r>
              <a:rPr sz="800" b="1" spc="-55" dirty="0">
                <a:solidFill>
                  <a:srgbClr val="58595B"/>
                </a:solidFill>
                <a:latin typeface="Arial"/>
                <a:cs typeface="Arial"/>
              </a:rPr>
              <a:t> </a:t>
            </a:r>
            <a:r>
              <a:rPr sz="800" b="1" spc="-5" dirty="0">
                <a:solidFill>
                  <a:srgbClr val="58595B"/>
                </a:solidFill>
                <a:latin typeface="Arial"/>
                <a:cs typeface="Arial"/>
              </a:rPr>
              <a:t>(50/50)</a:t>
            </a:r>
            <a:endParaRPr sz="800" dirty="0">
              <a:latin typeface="Arial"/>
              <a:cs typeface="Arial"/>
            </a:endParaRPr>
          </a:p>
          <a:p>
            <a:pPr marL="79375" marR="165100">
              <a:lnSpc>
                <a:spcPts val="900"/>
              </a:lnSpc>
              <a:spcBef>
                <a:spcPts val="305"/>
              </a:spcBef>
            </a:pPr>
            <a:r>
              <a:rPr lang="nl-NL" sz="800" dirty="0">
                <a:solidFill>
                  <a:srgbClr val="58595B"/>
                </a:solidFill>
                <a:latin typeface="Arial"/>
                <a:cs typeface="Arial"/>
              </a:rPr>
              <a:t>Hydraulische belading met kam voor het lossen van 2 containers van 120/240/360l. tegelijk in de 2 compartimenten</a:t>
            </a:r>
            <a:endParaRPr sz="800" dirty="0">
              <a:latin typeface="Arial"/>
              <a:cs typeface="Arial"/>
            </a:endParaRPr>
          </a:p>
          <a:p>
            <a:pPr>
              <a:lnSpc>
                <a:spcPct val="100000"/>
              </a:lnSpc>
              <a:spcBef>
                <a:spcPts val="15"/>
              </a:spcBef>
            </a:pPr>
            <a:endParaRPr sz="900" dirty="0">
              <a:latin typeface="Times New Roman"/>
              <a:cs typeface="Times New Roman"/>
            </a:endParaRPr>
          </a:p>
          <a:p>
            <a:pPr marL="79375">
              <a:lnSpc>
                <a:spcPct val="100000"/>
              </a:lnSpc>
            </a:pPr>
            <a:r>
              <a:rPr lang="fr-FR" sz="800" b="1" dirty="0">
                <a:solidFill>
                  <a:srgbClr val="58595B"/>
                </a:solidFill>
                <a:latin typeface="Arial"/>
                <a:cs typeface="Arial"/>
              </a:rPr>
              <a:t>BELADINGEN </a:t>
            </a:r>
            <a:r>
              <a:rPr sz="800" b="1" dirty="0">
                <a:solidFill>
                  <a:srgbClr val="58595B"/>
                </a:solidFill>
                <a:latin typeface="Arial"/>
                <a:cs typeface="Arial"/>
              </a:rPr>
              <a:t>COMBI TD 3,5</a:t>
            </a:r>
            <a:r>
              <a:rPr sz="800" b="1" spc="-85" dirty="0">
                <a:solidFill>
                  <a:srgbClr val="58595B"/>
                </a:solidFill>
                <a:latin typeface="Arial"/>
                <a:cs typeface="Arial"/>
              </a:rPr>
              <a:t> </a:t>
            </a:r>
            <a:r>
              <a:rPr sz="800" b="1" dirty="0">
                <a:solidFill>
                  <a:srgbClr val="58595B"/>
                </a:solidFill>
                <a:latin typeface="Arial"/>
                <a:cs typeface="Arial"/>
              </a:rPr>
              <a:t>m</a:t>
            </a:r>
            <a:r>
              <a:rPr sz="675" b="1" baseline="30864" dirty="0">
                <a:solidFill>
                  <a:srgbClr val="58595B"/>
                </a:solidFill>
                <a:latin typeface="Arial"/>
                <a:cs typeface="Arial"/>
              </a:rPr>
              <a:t>3</a:t>
            </a:r>
            <a:endParaRPr sz="675" baseline="30864" dirty="0">
              <a:latin typeface="Arial"/>
              <a:cs typeface="Arial"/>
            </a:endParaRPr>
          </a:p>
          <a:p>
            <a:pPr marL="79375" marR="588645">
              <a:lnSpc>
                <a:spcPts val="900"/>
              </a:lnSpc>
              <a:spcBef>
                <a:spcPts val="309"/>
              </a:spcBef>
            </a:pPr>
            <a:r>
              <a:rPr lang="nl-NL" sz="800" spc="-5" dirty="0">
                <a:solidFill>
                  <a:srgbClr val="58595B"/>
                </a:solidFill>
                <a:latin typeface="Arial"/>
                <a:cs typeface="Arial"/>
              </a:rPr>
              <a:t>Zijdelingse containerlift aan de voorzijde voor </a:t>
            </a:r>
            <a:br>
              <a:rPr lang="nl-NL" sz="800" spc="-5" dirty="0">
                <a:solidFill>
                  <a:srgbClr val="58595B"/>
                </a:solidFill>
                <a:latin typeface="Arial"/>
                <a:cs typeface="Arial"/>
              </a:rPr>
            </a:br>
            <a:r>
              <a:rPr lang="nl-NL" sz="800" spc="-5" dirty="0">
                <a:solidFill>
                  <a:srgbClr val="58595B"/>
                </a:solidFill>
                <a:latin typeface="Arial"/>
                <a:cs typeface="Arial"/>
              </a:rPr>
              <a:t>120/240/360l. containers</a:t>
            </a:r>
            <a:endParaRPr sz="800" dirty="0">
              <a:latin typeface="Arial"/>
              <a:cs typeface="Arial"/>
            </a:endParaRPr>
          </a:p>
        </p:txBody>
      </p:sp>
      <p:sp>
        <p:nvSpPr>
          <p:cNvPr id="15" name="object 15"/>
          <p:cNvSpPr/>
          <p:nvPr/>
        </p:nvSpPr>
        <p:spPr>
          <a:xfrm>
            <a:off x="388075" y="4970895"/>
            <a:ext cx="3284220" cy="218440"/>
          </a:xfrm>
          <a:custGeom>
            <a:avLst/>
            <a:gdLst/>
            <a:ahLst/>
            <a:cxnLst/>
            <a:rect l="l" t="t" r="r" b="b"/>
            <a:pathLst>
              <a:path w="3284220" h="218439">
                <a:moveTo>
                  <a:pt x="3210941" y="0"/>
                </a:moveTo>
                <a:lnTo>
                  <a:pt x="0" y="0"/>
                </a:lnTo>
                <a:lnTo>
                  <a:pt x="0" y="217868"/>
                </a:lnTo>
                <a:lnTo>
                  <a:pt x="3283927" y="217868"/>
                </a:lnTo>
                <a:lnTo>
                  <a:pt x="3283927" y="103987"/>
                </a:lnTo>
                <a:lnTo>
                  <a:pt x="3210941" y="0"/>
                </a:lnTo>
                <a:close/>
              </a:path>
            </a:pathLst>
          </a:custGeom>
          <a:solidFill>
            <a:srgbClr val="034EA2"/>
          </a:solidFill>
        </p:spPr>
        <p:txBody>
          <a:bodyPr wrap="square" lIns="0" tIns="0" rIns="0" bIns="0" rtlCol="0"/>
          <a:lstStyle/>
          <a:p>
            <a:endParaRPr/>
          </a:p>
        </p:txBody>
      </p:sp>
      <p:sp>
        <p:nvSpPr>
          <p:cNvPr id="16" name="object 16"/>
          <p:cNvSpPr txBox="1"/>
          <p:nvPr/>
        </p:nvSpPr>
        <p:spPr>
          <a:xfrm>
            <a:off x="428644" y="4997179"/>
            <a:ext cx="629285" cy="151323"/>
          </a:xfrm>
          <a:prstGeom prst="rect">
            <a:avLst/>
          </a:prstGeom>
        </p:spPr>
        <p:txBody>
          <a:bodyPr vert="horz" wrap="square" lIns="0" tIns="12700" rIns="0" bIns="0" rtlCol="0">
            <a:spAutoFit/>
          </a:bodyPr>
          <a:lstStyle/>
          <a:p>
            <a:pPr marL="12700">
              <a:lnSpc>
                <a:spcPct val="100000"/>
              </a:lnSpc>
              <a:spcBef>
                <a:spcPts val="100"/>
              </a:spcBef>
            </a:pPr>
            <a:r>
              <a:rPr lang="es-ES" sz="900" b="1" spc="-45" dirty="0">
                <a:solidFill>
                  <a:srgbClr val="FFFFFF"/>
                </a:solidFill>
                <a:latin typeface="Lucida Sans"/>
                <a:cs typeface="Lucida Sans"/>
              </a:rPr>
              <a:t>Opties</a:t>
            </a:r>
            <a:endParaRPr sz="900" dirty="0">
              <a:latin typeface="Lucida Sans"/>
              <a:cs typeface="Lucida Sans"/>
            </a:endParaRPr>
          </a:p>
        </p:txBody>
      </p:sp>
      <p:sp>
        <p:nvSpPr>
          <p:cNvPr id="17" name="object 17"/>
          <p:cNvSpPr txBox="1"/>
          <p:nvPr/>
        </p:nvSpPr>
        <p:spPr>
          <a:xfrm>
            <a:off x="375380" y="5290563"/>
            <a:ext cx="3292475" cy="4583306"/>
          </a:xfrm>
          <a:prstGeom prst="rect">
            <a:avLst/>
          </a:prstGeom>
        </p:spPr>
        <p:txBody>
          <a:bodyPr vert="horz" wrap="square" lIns="0" tIns="22860" rIns="0" bIns="0" rtlCol="0">
            <a:spAutoFit/>
          </a:bodyPr>
          <a:lstStyle/>
          <a:p>
            <a:pPr marL="76200" marR="5080" indent="-64135" algn="just">
              <a:lnSpc>
                <a:spcPts val="900"/>
              </a:lnSpc>
              <a:spcBef>
                <a:spcPts val="180"/>
              </a:spcBef>
              <a:buChar char="•"/>
              <a:tabLst>
                <a:tab pos="76835" algn="l"/>
              </a:tabLst>
            </a:pPr>
            <a:r>
              <a:rPr lang="nl-NL" sz="800" spc="5" dirty="0">
                <a:solidFill>
                  <a:srgbClr val="58595B"/>
                </a:solidFill>
                <a:latin typeface="Arial"/>
                <a:cs typeface="Arial"/>
              </a:rPr>
              <a:t>Topluifel (gamma OR): Tijdens de rit naar het verkooppunt kan de caisson worden afgedekt met deze slijtvaste raffia luifel. Het heeft een automatisch geleidings- en terugspoelmechanisme om het terug te brengen in zijn oorspronkelijke positie.</a:t>
            </a:r>
            <a:endParaRPr sz="800" dirty="0">
              <a:latin typeface="Arial"/>
              <a:cs typeface="Arial"/>
            </a:endParaRPr>
          </a:p>
          <a:p>
            <a:pPr marL="76200" marR="200025" indent="-64135">
              <a:lnSpc>
                <a:spcPts val="900"/>
              </a:lnSpc>
              <a:spcBef>
                <a:spcPts val="565"/>
              </a:spcBef>
              <a:buChar char="•"/>
              <a:tabLst>
                <a:tab pos="76835" algn="l"/>
              </a:tabLst>
            </a:pPr>
            <a:r>
              <a:rPr lang="nl-NL" sz="800" spc="-40" dirty="0">
                <a:solidFill>
                  <a:srgbClr val="58595B"/>
                </a:solidFill>
                <a:latin typeface="Arial"/>
                <a:cs typeface="Arial"/>
              </a:rPr>
              <a:t>Stalen bak van 360 liter geïntegreerd in de containerlift voor handmatig laden. Optie beschikbaar voor ORUS 7.</a:t>
            </a:r>
            <a:endParaRPr sz="800" dirty="0">
              <a:latin typeface="Arial"/>
              <a:cs typeface="Arial"/>
            </a:endParaRPr>
          </a:p>
          <a:p>
            <a:pPr marL="76200" marR="85090" indent="-64135">
              <a:lnSpc>
                <a:spcPts val="900"/>
              </a:lnSpc>
              <a:spcBef>
                <a:spcPts val="570"/>
              </a:spcBef>
              <a:buChar char="•"/>
              <a:tabLst>
                <a:tab pos="76835" algn="l"/>
              </a:tabLst>
            </a:pPr>
            <a:r>
              <a:rPr lang="nl-NL" sz="800" spc="5" dirty="0">
                <a:solidFill>
                  <a:srgbClr val="58595B"/>
                </a:solidFill>
                <a:latin typeface="Arial"/>
                <a:cs typeface="Arial"/>
              </a:rPr>
              <a:t>Hydraulische korf geïntegreerd in de lift voor handmatig laden of laden van deur tot deur. Laadhoogte: 120 cm. Optie beschikbaar voor ORUS 5.</a:t>
            </a:r>
          </a:p>
          <a:p>
            <a:pPr marL="76200" marR="85090" indent="-64135">
              <a:lnSpc>
                <a:spcPts val="900"/>
              </a:lnSpc>
              <a:spcBef>
                <a:spcPts val="570"/>
              </a:spcBef>
              <a:buChar char="•"/>
              <a:tabLst>
                <a:tab pos="76835" algn="l"/>
              </a:tabLst>
            </a:pPr>
            <a:r>
              <a:rPr lang="nl-NL" sz="800" spc="5" dirty="0">
                <a:solidFill>
                  <a:srgbClr val="58595B"/>
                </a:solidFill>
                <a:latin typeface="Arial"/>
                <a:cs typeface="Arial"/>
              </a:rPr>
              <a:t>Dekselopener voor het openen van DIN-bakken van 1100 liter met gebogen of rond deksel.</a:t>
            </a:r>
          </a:p>
          <a:p>
            <a:pPr marL="76200" marR="85090" indent="-64135">
              <a:lnSpc>
                <a:spcPts val="900"/>
              </a:lnSpc>
              <a:spcBef>
                <a:spcPts val="570"/>
              </a:spcBef>
              <a:buChar char="•"/>
              <a:tabLst>
                <a:tab pos="76835" algn="l"/>
              </a:tabLst>
            </a:pPr>
            <a:r>
              <a:rPr lang="fr-FR" sz="800" dirty="0" err="1">
                <a:solidFill>
                  <a:srgbClr val="58595B"/>
                </a:solidFill>
                <a:latin typeface="Arial"/>
                <a:cs typeface="Arial"/>
              </a:rPr>
              <a:t>Containerherkenningssysteem</a:t>
            </a:r>
            <a:endParaRPr sz="800" dirty="0">
              <a:latin typeface="Arial"/>
              <a:cs typeface="Arial"/>
            </a:endParaRPr>
          </a:p>
          <a:p>
            <a:pPr marL="76200" indent="-64135">
              <a:lnSpc>
                <a:spcPct val="100000"/>
              </a:lnSpc>
              <a:spcBef>
                <a:spcPts val="509"/>
              </a:spcBef>
              <a:buChar char="•"/>
              <a:tabLst>
                <a:tab pos="76835" algn="l"/>
              </a:tabLst>
            </a:pPr>
            <a:r>
              <a:rPr lang="fr-FR" sz="800" spc="5" dirty="0" err="1">
                <a:solidFill>
                  <a:srgbClr val="58595B"/>
                </a:solidFill>
                <a:latin typeface="Arial"/>
                <a:cs typeface="Arial"/>
              </a:rPr>
              <a:t>Vooraf</a:t>
            </a:r>
            <a:r>
              <a:rPr lang="fr-FR" sz="800" spc="5" dirty="0">
                <a:solidFill>
                  <a:srgbClr val="58595B"/>
                </a:solidFill>
                <a:latin typeface="Arial"/>
                <a:cs typeface="Arial"/>
              </a:rPr>
              <a:t> </a:t>
            </a:r>
            <a:r>
              <a:rPr lang="fr-FR" sz="800" spc="5" dirty="0" err="1">
                <a:solidFill>
                  <a:srgbClr val="58595B"/>
                </a:solidFill>
                <a:latin typeface="Arial"/>
                <a:cs typeface="Arial"/>
              </a:rPr>
              <a:t>geregelde</a:t>
            </a:r>
            <a:r>
              <a:rPr lang="fr-FR" sz="800" spc="5" dirty="0">
                <a:solidFill>
                  <a:srgbClr val="58595B"/>
                </a:solidFill>
                <a:latin typeface="Arial"/>
                <a:cs typeface="Arial"/>
              </a:rPr>
              <a:t> </a:t>
            </a:r>
            <a:r>
              <a:rPr lang="fr-FR" sz="800" spc="5" dirty="0" err="1">
                <a:solidFill>
                  <a:srgbClr val="58595B"/>
                </a:solidFill>
                <a:latin typeface="Arial"/>
                <a:cs typeface="Arial"/>
              </a:rPr>
              <a:t>identificatie</a:t>
            </a:r>
            <a:r>
              <a:rPr lang="fr-FR" sz="800" spc="5" dirty="0">
                <a:solidFill>
                  <a:srgbClr val="58595B"/>
                </a:solidFill>
                <a:latin typeface="Arial"/>
                <a:cs typeface="Arial"/>
              </a:rPr>
              <a:t>.</a:t>
            </a:r>
            <a:endParaRPr sz="800" dirty="0">
              <a:latin typeface="Arial"/>
              <a:cs typeface="Arial"/>
            </a:endParaRPr>
          </a:p>
          <a:p>
            <a:pPr marL="76200" indent="-64135">
              <a:lnSpc>
                <a:spcPct val="100000"/>
              </a:lnSpc>
              <a:spcBef>
                <a:spcPts val="509"/>
              </a:spcBef>
              <a:buChar char="•"/>
              <a:tabLst>
                <a:tab pos="76835" algn="l"/>
              </a:tabLst>
            </a:pPr>
            <a:r>
              <a:rPr lang="fr-FR" sz="800" spc="5" dirty="0" err="1">
                <a:solidFill>
                  <a:srgbClr val="58595B"/>
                </a:solidFill>
                <a:latin typeface="Arial"/>
                <a:cs typeface="Arial"/>
              </a:rPr>
              <a:t>Geassisteerd</a:t>
            </a:r>
            <a:r>
              <a:rPr lang="fr-FR" sz="800" spc="5" dirty="0">
                <a:solidFill>
                  <a:srgbClr val="58595B"/>
                </a:solidFill>
                <a:latin typeface="Arial"/>
                <a:cs typeface="Arial"/>
              </a:rPr>
              <a:t> </a:t>
            </a:r>
            <a:r>
              <a:rPr lang="fr-FR" sz="800" spc="5" dirty="0" err="1">
                <a:solidFill>
                  <a:srgbClr val="58595B"/>
                </a:solidFill>
                <a:latin typeface="Arial"/>
                <a:cs typeface="Arial"/>
              </a:rPr>
              <a:t>grijpen</a:t>
            </a:r>
            <a:r>
              <a:rPr lang="fr-FR" sz="800" spc="5" dirty="0">
                <a:solidFill>
                  <a:srgbClr val="58595B"/>
                </a:solidFill>
                <a:latin typeface="Arial"/>
                <a:cs typeface="Arial"/>
              </a:rPr>
              <a:t> op </a:t>
            </a:r>
            <a:r>
              <a:rPr lang="fr-FR" sz="800" spc="5" dirty="0" err="1">
                <a:solidFill>
                  <a:srgbClr val="58595B"/>
                </a:solidFill>
                <a:latin typeface="Arial"/>
                <a:cs typeface="Arial"/>
              </a:rPr>
              <a:t>containerheffer</a:t>
            </a:r>
            <a:r>
              <a:rPr lang="fr-FR" sz="800" spc="5" dirty="0">
                <a:solidFill>
                  <a:srgbClr val="58595B"/>
                </a:solidFill>
                <a:latin typeface="Arial"/>
                <a:cs typeface="Arial"/>
              </a:rPr>
              <a:t>.</a:t>
            </a:r>
          </a:p>
          <a:p>
            <a:pPr marL="76200" indent="-64135">
              <a:lnSpc>
                <a:spcPts val="900"/>
              </a:lnSpc>
              <a:spcBef>
                <a:spcPts val="509"/>
              </a:spcBef>
              <a:buChar char="•"/>
              <a:tabLst>
                <a:tab pos="76835" algn="l"/>
              </a:tabLst>
            </a:pPr>
            <a:r>
              <a:rPr lang="nl-NL" sz="800" spc="5" dirty="0">
                <a:solidFill>
                  <a:srgbClr val="58595B"/>
                </a:solidFill>
                <a:latin typeface="Arial"/>
                <a:cs typeface="Arial"/>
              </a:rPr>
              <a:t>Scharnierende zijdeur aan beide zijden. Bevat een veiligheidssensor die het verdichtingssysteem automatisch uitschakelt.</a:t>
            </a:r>
          </a:p>
          <a:p>
            <a:pPr marL="76200" indent="-64135">
              <a:lnSpc>
                <a:spcPts val="900"/>
              </a:lnSpc>
              <a:spcBef>
                <a:spcPts val="509"/>
              </a:spcBef>
              <a:buChar char="•"/>
              <a:tabLst>
                <a:tab pos="76835" algn="l"/>
              </a:tabLst>
            </a:pPr>
            <a:r>
              <a:rPr lang="nl-NL" sz="800" spc="5" dirty="0">
                <a:solidFill>
                  <a:srgbClr val="58595B"/>
                </a:solidFill>
                <a:latin typeface="Arial"/>
                <a:cs typeface="Arial"/>
              </a:rPr>
              <a:t>7" kleuren cabine scherm. Optioneel in de OR 2-3 range. Standaard op andere modellen.</a:t>
            </a:r>
          </a:p>
          <a:p>
            <a:pPr marL="76200" indent="-64135">
              <a:lnSpc>
                <a:spcPts val="900"/>
              </a:lnSpc>
              <a:spcBef>
                <a:spcPts val="509"/>
              </a:spcBef>
              <a:buChar char="•"/>
              <a:tabLst>
                <a:tab pos="76835" algn="l"/>
              </a:tabLst>
            </a:pPr>
            <a:r>
              <a:rPr lang="nl-NL" sz="800" spc="5" dirty="0">
                <a:solidFill>
                  <a:srgbClr val="58595B"/>
                </a:solidFill>
                <a:latin typeface="Arial"/>
                <a:cs typeface="Arial"/>
              </a:rPr>
              <a:t>Akoestische indicator in de cabine.</a:t>
            </a:r>
          </a:p>
          <a:p>
            <a:pPr marL="76200" indent="-64135">
              <a:lnSpc>
                <a:spcPts val="900"/>
              </a:lnSpc>
              <a:spcBef>
                <a:spcPts val="509"/>
              </a:spcBef>
              <a:buChar char="•"/>
              <a:tabLst>
                <a:tab pos="76835" algn="l"/>
              </a:tabLst>
            </a:pPr>
            <a:r>
              <a:rPr lang="nl-NL" sz="800" spc="5" dirty="0">
                <a:solidFill>
                  <a:srgbClr val="58595B"/>
                </a:solidFill>
                <a:latin typeface="Arial"/>
                <a:cs typeface="Arial"/>
              </a:rPr>
              <a:t>2e doos aan de linkerkant.</a:t>
            </a:r>
          </a:p>
          <a:p>
            <a:pPr marL="76200" indent="-64135">
              <a:lnSpc>
                <a:spcPts val="900"/>
              </a:lnSpc>
              <a:spcBef>
                <a:spcPts val="509"/>
              </a:spcBef>
              <a:buChar char="•"/>
              <a:tabLst>
                <a:tab pos="76835" algn="l"/>
              </a:tabLst>
            </a:pPr>
            <a:r>
              <a:rPr lang="nl-NL" sz="800" spc="5" dirty="0">
                <a:solidFill>
                  <a:srgbClr val="58595B"/>
                </a:solidFill>
                <a:latin typeface="Arial"/>
                <a:cs typeface="Arial"/>
              </a:rPr>
              <a:t>Schep en borstelhouder.</a:t>
            </a:r>
          </a:p>
          <a:p>
            <a:pPr marL="76200" indent="-64135">
              <a:lnSpc>
                <a:spcPts val="900"/>
              </a:lnSpc>
              <a:spcBef>
                <a:spcPts val="509"/>
              </a:spcBef>
              <a:buChar char="•"/>
              <a:tabLst>
                <a:tab pos="76835" algn="l"/>
              </a:tabLst>
            </a:pPr>
            <a:r>
              <a:rPr lang="nl-NL" sz="800" spc="5" dirty="0">
                <a:solidFill>
                  <a:srgbClr val="58595B"/>
                </a:solidFill>
                <a:latin typeface="Arial"/>
                <a:cs typeface="Arial"/>
              </a:rPr>
              <a:t>Rollen op stabiliserende poten.</a:t>
            </a:r>
          </a:p>
          <a:p>
            <a:pPr marL="76200" indent="-64135">
              <a:lnSpc>
                <a:spcPts val="900"/>
              </a:lnSpc>
              <a:spcBef>
                <a:spcPts val="509"/>
              </a:spcBef>
              <a:buChar char="•"/>
              <a:tabLst>
                <a:tab pos="76835" algn="l"/>
              </a:tabLst>
            </a:pPr>
            <a:r>
              <a:rPr lang="nl-NL" sz="800" spc="5" dirty="0">
                <a:solidFill>
                  <a:srgbClr val="58595B"/>
                </a:solidFill>
                <a:latin typeface="Arial"/>
                <a:cs typeface="Arial"/>
              </a:rPr>
              <a:t>Treeplanken: beide zijden of één zijde (links/rechts).</a:t>
            </a:r>
          </a:p>
          <a:p>
            <a:pPr marL="76200" indent="-64135">
              <a:lnSpc>
                <a:spcPts val="900"/>
              </a:lnSpc>
              <a:spcBef>
                <a:spcPts val="509"/>
              </a:spcBef>
              <a:buChar char="•"/>
              <a:tabLst>
                <a:tab pos="76835" algn="l"/>
              </a:tabLst>
            </a:pPr>
            <a:r>
              <a:rPr lang="nl-NL" sz="800" spc="5" dirty="0">
                <a:solidFill>
                  <a:srgbClr val="58595B"/>
                </a:solidFill>
                <a:latin typeface="Arial"/>
                <a:cs typeface="Arial"/>
              </a:rPr>
              <a:t>Extra luchtversterking in de achterste bladveren op 3.5T chassis.</a:t>
            </a:r>
          </a:p>
          <a:p>
            <a:pPr marL="76200" indent="-64135">
              <a:lnSpc>
                <a:spcPts val="900"/>
              </a:lnSpc>
              <a:spcBef>
                <a:spcPts val="509"/>
              </a:spcBef>
              <a:buChar char="•"/>
              <a:tabLst>
                <a:tab pos="76835" algn="l"/>
              </a:tabLst>
            </a:pPr>
            <a:r>
              <a:rPr lang="nl-NL" sz="800" spc="5" dirty="0">
                <a:solidFill>
                  <a:srgbClr val="58595B"/>
                </a:solidFill>
                <a:latin typeface="Arial"/>
                <a:cs typeface="Arial"/>
              </a:rPr>
              <a:t>Zijdelingse bescherming van de containerlift.</a:t>
            </a:r>
          </a:p>
          <a:p>
            <a:pPr marL="76200" indent="-64135">
              <a:lnSpc>
                <a:spcPts val="900"/>
              </a:lnSpc>
              <a:spcBef>
                <a:spcPts val="509"/>
              </a:spcBef>
              <a:buChar char="•"/>
              <a:tabLst>
                <a:tab pos="76835" algn="l"/>
              </a:tabLst>
            </a:pPr>
            <a:r>
              <a:rPr lang="nl-NL" sz="800" spc="5" dirty="0">
                <a:solidFill>
                  <a:srgbClr val="58595B"/>
                </a:solidFill>
                <a:latin typeface="Arial"/>
                <a:cs typeface="Arial"/>
              </a:rPr>
              <a:t>Automatische smering.</a:t>
            </a:r>
          </a:p>
          <a:p>
            <a:pPr marL="76200" indent="-64135">
              <a:lnSpc>
                <a:spcPts val="900"/>
              </a:lnSpc>
              <a:spcBef>
                <a:spcPts val="509"/>
              </a:spcBef>
              <a:buChar char="•"/>
              <a:tabLst>
                <a:tab pos="76835" algn="l"/>
              </a:tabLst>
            </a:pPr>
            <a:r>
              <a:rPr lang="nl-NL" sz="800" spc="5" dirty="0">
                <a:solidFill>
                  <a:srgbClr val="58595B"/>
                </a:solidFill>
                <a:latin typeface="Arial"/>
                <a:cs typeface="Arial"/>
              </a:rPr>
              <a:t>Speciaal schilderwerk.</a:t>
            </a:r>
          </a:p>
          <a:p>
            <a:pPr marL="76200" indent="-64135">
              <a:lnSpc>
                <a:spcPts val="900"/>
              </a:lnSpc>
              <a:spcBef>
                <a:spcPts val="509"/>
              </a:spcBef>
              <a:buChar char="•"/>
              <a:tabLst>
                <a:tab pos="76835" algn="l"/>
              </a:tabLst>
            </a:pPr>
            <a:r>
              <a:rPr lang="nl-NL" sz="800" spc="5" dirty="0">
                <a:solidFill>
                  <a:srgbClr val="58595B"/>
                </a:solidFill>
                <a:latin typeface="Arial"/>
                <a:cs typeface="Arial"/>
              </a:rPr>
              <a:t>CAN BUS aanraakscherm</a:t>
            </a:r>
            <a:endParaRPr sz="800" spc="5" dirty="0">
              <a:solidFill>
                <a:srgbClr val="58595B"/>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4002" y="945007"/>
            <a:ext cx="1877060" cy="1449070"/>
          </a:xfrm>
          <a:custGeom>
            <a:avLst/>
            <a:gdLst/>
            <a:ahLst/>
            <a:cxnLst/>
            <a:rect l="l" t="t" r="r" b="b"/>
            <a:pathLst>
              <a:path w="1877060"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3" name="object 3"/>
          <p:cNvSpPr/>
          <p:nvPr/>
        </p:nvSpPr>
        <p:spPr>
          <a:xfrm>
            <a:off x="5295417" y="945007"/>
            <a:ext cx="1877060" cy="1449070"/>
          </a:xfrm>
          <a:custGeom>
            <a:avLst/>
            <a:gdLst/>
            <a:ahLst/>
            <a:cxnLst/>
            <a:rect l="l" t="t" r="r" b="b"/>
            <a:pathLst>
              <a:path w="1877059"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4" name="object 4"/>
          <p:cNvSpPr/>
          <p:nvPr/>
        </p:nvSpPr>
        <p:spPr>
          <a:xfrm>
            <a:off x="3394709" y="945007"/>
            <a:ext cx="1877060" cy="1449070"/>
          </a:xfrm>
          <a:custGeom>
            <a:avLst/>
            <a:gdLst/>
            <a:ahLst/>
            <a:cxnLst/>
            <a:rect l="l" t="t" r="r" b="b"/>
            <a:pathLst>
              <a:path w="1877060"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5" name="object 5"/>
          <p:cNvSpPr/>
          <p:nvPr/>
        </p:nvSpPr>
        <p:spPr>
          <a:xfrm>
            <a:off x="397798" y="9934644"/>
            <a:ext cx="6783705" cy="0"/>
          </a:xfrm>
          <a:custGeom>
            <a:avLst/>
            <a:gdLst/>
            <a:ahLst/>
            <a:cxnLst/>
            <a:rect l="l" t="t" r="r" b="b"/>
            <a:pathLst>
              <a:path w="6783705">
                <a:moveTo>
                  <a:pt x="0" y="0"/>
                </a:moveTo>
                <a:lnTo>
                  <a:pt x="6783120" y="0"/>
                </a:lnTo>
              </a:path>
            </a:pathLst>
          </a:custGeom>
          <a:ln w="6350">
            <a:solidFill>
              <a:srgbClr val="034EA2"/>
            </a:solidFill>
          </a:ln>
        </p:spPr>
        <p:txBody>
          <a:bodyPr wrap="square" lIns="0" tIns="0" rIns="0" bIns="0" rtlCol="0"/>
          <a:lstStyle/>
          <a:p>
            <a:endParaRPr/>
          </a:p>
        </p:txBody>
      </p:sp>
      <p:sp>
        <p:nvSpPr>
          <p:cNvPr id="6" name="object 6"/>
          <p:cNvSpPr txBox="1"/>
          <p:nvPr/>
        </p:nvSpPr>
        <p:spPr>
          <a:xfrm>
            <a:off x="2870203" y="10115528"/>
            <a:ext cx="4314687" cy="222497"/>
          </a:xfrm>
          <a:prstGeom prst="rect">
            <a:avLst/>
          </a:prstGeom>
        </p:spPr>
        <p:txBody>
          <a:bodyPr vert="horz" wrap="square" lIns="0" tIns="12700" rIns="0" bIns="0" rtlCol="0">
            <a:spAutoFit/>
          </a:bodyPr>
          <a:lstStyle/>
          <a:p>
            <a:pPr marL="839469" marR="5080" indent="-827405" algn="r">
              <a:lnSpc>
                <a:spcPct val="111100"/>
              </a:lnSpc>
              <a:spcBef>
                <a:spcPts val="100"/>
              </a:spcBef>
            </a:pPr>
            <a:r>
              <a:rPr lang="nl-NL" sz="600" spc="5" dirty="0">
                <a:solidFill>
                  <a:srgbClr val="58595B"/>
                </a:solidFill>
                <a:latin typeface="Arial"/>
                <a:cs typeface="Arial"/>
              </a:rPr>
              <a:t>Onder voorbehoud van technische wijzigingen. Specificaties kunnen zonder voorafgaande kennisgeving worden gewijzigd.  </a:t>
            </a:r>
          </a:p>
          <a:p>
            <a:pPr marL="839469" marR="5080" indent="-827405" algn="r">
              <a:lnSpc>
                <a:spcPct val="111100"/>
              </a:lnSpc>
              <a:spcBef>
                <a:spcPts val="100"/>
              </a:spcBef>
            </a:pPr>
            <a:r>
              <a:rPr lang="nl-NL" sz="600" spc="5" dirty="0">
                <a:solidFill>
                  <a:srgbClr val="58595B"/>
                </a:solidFill>
                <a:latin typeface="Arial"/>
                <a:cs typeface="Arial"/>
              </a:rPr>
              <a:t>De illustraties tonen niet noodzakelijk de toestellen in hun standaarduitvoering</a:t>
            </a:r>
            <a:r>
              <a:rPr sz="600" spc="5" dirty="0">
                <a:solidFill>
                  <a:srgbClr val="58595B"/>
                </a:solidFill>
                <a:latin typeface="Arial"/>
                <a:cs typeface="Arial"/>
              </a:rPr>
              <a:t>.</a:t>
            </a:r>
            <a:endParaRPr sz="600" dirty="0">
              <a:latin typeface="Arial"/>
              <a:cs typeface="Arial"/>
            </a:endParaRPr>
          </a:p>
        </p:txBody>
      </p:sp>
      <p:sp>
        <p:nvSpPr>
          <p:cNvPr id="11" name="object 11"/>
          <p:cNvSpPr txBox="1"/>
          <p:nvPr/>
        </p:nvSpPr>
        <p:spPr>
          <a:xfrm>
            <a:off x="4352768" y="9202436"/>
            <a:ext cx="2792730" cy="892552"/>
          </a:xfrm>
          <a:prstGeom prst="rect">
            <a:avLst/>
          </a:prstGeom>
        </p:spPr>
        <p:txBody>
          <a:bodyPr vert="horz" wrap="square" lIns="0" tIns="12700" rIns="0" bIns="0" rtlCol="0">
            <a:spAutoFit/>
          </a:bodyPr>
          <a:lstStyle/>
          <a:p>
            <a:pPr marR="5080" algn="r">
              <a:lnSpc>
                <a:spcPct val="100000"/>
              </a:lnSpc>
              <a:spcBef>
                <a:spcPts val="100"/>
              </a:spcBef>
            </a:pPr>
            <a:r>
              <a:rPr lang="fr-FR" sz="800" b="1" dirty="0">
                <a:solidFill>
                  <a:srgbClr val="58595B"/>
                </a:solidFill>
                <a:latin typeface="Arial"/>
                <a:cs typeface="Arial"/>
              </a:rPr>
              <a:t>TERBERG MATEC BELGIUM </a:t>
            </a:r>
          </a:p>
          <a:p>
            <a:pPr marR="5080" algn="r">
              <a:lnSpc>
                <a:spcPct val="100000"/>
              </a:lnSpc>
              <a:spcBef>
                <a:spcPts val="100"/>
              </a:spcBef>
            </a:pPr>
            <a:r>
              <a:rPr lang="fr-FR" sz="800" b="1" dirty="0">
                <a:solidFill>
                  <a:srgbClr val="58595B"/>
                </a:solidFill>
                <a:latin typeface="Arial"/>
                <a:cs typeface="Arial"/>
              </a:rPr>
              <a:t>Oosterring 23</a:t>
            </a:r>
          </a:p>
          <a:p>
            <a:pPr marR="5080" algn="r">
              <a:lnSpc>
                <a:spcPct val="100000"/>
              </a:lnSpc>
              <a:spcBef>
                <a:spcPts val="100"/>
              </a:spcBef>
            </a:pPr>
            <a:r>
              <a:rPr lang="fr-FR" sz="800" b="1" dirty="0">
                <a:solidFill>
                  <a:srgbClr val="58595B"/>
                </a:solidFill>
                <a:latin typeface="Arial"/>
                <a:cs typeface="Arial"/>
              </a:rPr>
              <a:t>B-3600 Genk</a:t>
            </a:r>
          </a:p>
          <a:p>
            <a:pPr marR="5080" algn="r">
              <a:lnSpc>
                <a:spcPct val="100000"/>
              </a:lnSpc>
              <a:spcBef>
                <a:spcPts val="100"/>
              </a:spcBef>
            </a:pPr>
            <a:r>
              <a:rPr lang="fr-FR" sz="800" b="1" dirty="0">
                <a:solidFill>
                  <a:srgbClr val="58595B"/>
                </a:solidFill>
                <a:latin typeface="Arial"/>
                <a:cs typeface="Arial"/>
              </a:rPr>
              <a:t>Tel : + 32 (0)89 62 38 30</a:t>
            </a:r>
          </a:p>
          <a:p>
            <a:pPr marR="5080" algn="r">
              <a:lnSpc>
                <a:spcPct val="100000"/>
              </a:lnSpc>
              <a:spcBef>
                <a:spcPts val="100"/>
              </a:spcBef>
            </a:pPr>
            <a:r>
              <a:rPr lang="fr-FR" sz="800" b="1" dirty="0">
                <a:solidFill>
                  <a:srgbClr val="58595B"/>
                </a:solidFill>
                <a:latin typeface="Arial"/>
                <a:cs typeface="Arial"/>
              </a:rPr>
              <a:t>info@terbergmatec.be</a:t>
            </a:r>
            <a:endParaRPr sz="800" dirty="0">
              <a:latin typeface="Arial"/>
              <a:cs typeface="Arial"/>
            </a:endParaRPr>
          </a:p>
          <a:p>
            <a:pPr marL="12700" algn="r">
              <a:lnSpc>
                <a:spcPct val="100000"/>
              </a:lnSpc>
              <a:spcBef>
                <a:spcPts val="705"/>
              </a:spcBef>
              <a:tabLst>
                <a:tab pos="987425" algn="l"/>
                <a:tab pos="2030730" algn="l"/>
              </a:tabLst>
            </a:pPr>
            <a:r>
              <a:rPr lang="fr-FR" sz="700" b="1" spc="5" dirty="0">
                <a:solidFill>
                  <a:srgbClr val="58595B"/>
                </a:solidFill>
                <a:latin typeface="Arial"/>
                <a:cs typeface="Arial"/>
              </a:rPr>
              <a:t>	</a:t>
            </a:r>
            <a:r>
              <a:rPr lang="fr-FR" sz="800" b="1" spc="-5" dirty="0">
                <a:solidFill>
                  <a:srgbClr val="034EA2"/>
                </a:solidFill>
                <a:latin typeface="Arial"/>
                <a:cs typeface="Arial"/>
              </a:rPr>
              <a:t>www.terbergmatec.be</a:t>
            </a:r>
            <a:endParaRPr lang="fr-FR" sz="800" dirty="0">
              <a:latin typeface="Arial"/>
              <a:cs typeface="Arial"/>
            </a:endParaRPr>
          </a:p>
        </p:txBody>
      </p:sp>
      <p:sp>
        <p:nvSpPr>
          <p:cNvPr id="12" name="object 12"/>
          <p:cNvSpPr/>
          <p:nvPr/>
        </p:nvSpPr>
        <p:spPr>
          <a:xfrm>
            <a:off x="388073" y="2556700"/>
            <a:ext cx="1113155" cy="360045"/>
          </a:xfrm>
          <a:custGeom>
            <a:avLst/>
            <a:gdLst/>
            <a:ahLst/>
            <a:cxnLst/>
            <a:rect l="l" t="t" r="r" b="b"/>
            <a:pathLst>
              <a:path w="1113155" h="360044">
                <a:moveTo>
                  <a:pt x="1113116" y="0"/>
                </a:moveTo>
                <a:lnTo>
                  <a:pt x="0" y="0"/>
                </a:lnTo>
                <a:lnTo>
                  <a:pt x="0" y="359994"/>
                </a:lnTo>
                <a:lnTo>
                  <a:pt x="1113116" y="359994"/>
                </a:lnTo>
                <a:lnTo>
                  <a:pt x="1113116" y="0"/>
                </a:lnTo>
                <a:close/>
              </a:path>
            </a:pathLst>
          </a:custGeom>
          <a:solidFill>
            <a:srgbClr val="034EA2"/>
          </a:solidFill>
        </p:spPr>
        <p:txBody>
          <a:bodyPr wrap="square" lIns="0" tIns="0" rIns="0" bIns="0" rtlCol="0"/>
          <a:lstStyle/>
          <a:p>
            <a:endParaRPr dirty="0"/>
          </a:p>
        </p:txBody>
      </p:sp>
      <p:sp>
        <p:nvSpPr>
          <p:cNvPr id="13" name="object 13"/>
          <p:cNvSpPr/>
          <p:nvPr/>
        </p:nvSpPr>
        <p:spPr>
          <a:xfrm>
            <a:off x="1501203" y="2556700"/>
            <a:ext cx="630555" cy="360045"/>
          </a:xfrm>
          <a:custGeom>
            <a:avLst/>
            <a:gdLst/>
            <a:ahLst/>
            <a:cxnLst/>
            <a:rect l="l" t="t" r="r" b="b"/>
            <a:pathLst>
              <a:path w="630555"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4" name="object 14"/>
          <p:cNvSpPr/>
          <p:nvPr/>
        </p:nvSpPr>
        <p:spPr>
          <a:xfrm>
            <a:off x="2131199" y="2556700"/>
            <a:ext cx="630555" cy="360045"/>
          </a:xfrm>
          <a:custGeom>
            <a:avLst/>
            <a:gdLst/>
            <a:ahLst/>
            <a:cxnLst/>
            <a:rect l="l" t="t" r="r" b="b"/>
            <a:pathLst>
              <a:path w="630555"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5" name="object 15"/>
          <p:cNvSpPr/>
          <p:nvPr/>
        </p:nvSpPr>
        <p:spPr>
          <a:xfrm>
            <a:off x="2761195"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6" name="object 16"/>
          <p:cNvSpPr/>
          <p:nvPr/>
        </p:nvSpPr>
        <p:spPr>
          <a:xfrm>
            <a:off x="3391204"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7" name="object 17"/>
          <p:cNvSpPr/>
          <p:nvPr/>
        </p:nvSpPr>
        <p:spPr>
          <a:xfrm>
            <a:off x="4021201"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8" name="object 18"/>
          <p:cNvSpPr/>
          <p:nvPr/>
        </p:nvSpPr>
        <p:spPr>
          <a:xfrm>
            <a:off x="4651197"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9" name="object 19"/>
          <p:cNvSpPr/>
          <p:nvPr/>
        </p:nvSpPr>
        <p:spPr>
          <a:xfrm>
            <a:off x="5281193"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0" name="object 20"/>
          <p:cNvSpPr/>
          <p:nvPr/>
        </p:nvSpPr>
        <p:spPr>
          <a:xfrm>
            <a:off x="5911202"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1" name="object 21"/>
          <p:cNvSpPr/>
          <p:nvPr/>
        </p:nvSpPr>
        <p:spPr>
          <a:xfrm>
            <a:off x="6541198"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2" name="object 22"/>
          <p:cNvSpPr/>
          <p:nvPr/>
        </p:nvSpPr>
        <p:spPr>
          <a:xfrm>
            <a:off x="1501199" y="32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23" name="object 23"/>
          <p:cNvSpPr/>
          <p:nvPr/>
        </p:nvSpPr>
        <p:spPr>
          <a:xfrm>
            <a:off x="2131199" y="32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24" name="object 24"/>
          <p:cNvSpPr/>
          <p:nvPr/>
        </p:nvSpPr>
        <p:spPr>
          <a:xfrm>
            <a:off x="276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5" name="object 25"/>
          <p:cNvSpPr/>
          <p:nvPr/>
        </p:nvSpPr>
        <p:spPr>
          <a:xfrm>
            <a:off x="339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6" name="object 26"/>
          <p:cNvSpPr/>
          <p:nvPr/>
        </p:nvSpPr>
        <p:spPr>
          <a:xfrm>
            <a:off x="402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7" name="object 27"/>
          <p:cNvSpPr/>
          <p:nvPr/>
        </p:nvSpPr>
        <p:spPr>
          <a:xfrm>
            <a:off x="465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8" name="object 28"/>
          <p:cNvSpPr/>
          <p:nvPr/>
        </p:nvSpPr>
        <p:spPr>
          <a:xfrm>
            <a:off x="528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9" name="object 29"/>
          <p:cNvSpPr/>
          <p:nvPr/>
        </p:nvSpPr>
        <p:spPr>
          <a:xfrm>
            <a:off x="591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0" name="object 30"/>
          <p:cNvSpPr/>
          <p:nvPr/>
        </p:nvSpPr>
        <p:spPr>
          <a:xfrm>
            <a:off x="654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1" name="object 31"/>
          <p:cNvSpPr/>
          <p:nvPr/>
        </p:nvSpPr>
        <p:spPr>
          <a:xfrm>
            <a:off x="1501199" y="36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32" name="object 32"/>
          <p:cNvSpPr/>
          <p:nvPr/>
        </p:nvSpPr>
        <p:spPr>
          <a:xfrm>
            <a:off x="2131199" y="36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33" name="object 33"/>
          <p:cNvSpPr/>
          <p:nvPr/>
        </p:nvSpPr>
        <p:spPr>
          <a:xfrm>
            <a:off x="276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4" name="object 34"/>
          <p:cNvSpPr/>
          <p:nvPr/>
        </p:nvSpPr>
        <p:spPr>
          <a:xfrm>
            <a:off x="339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5" name="object 35"/>
          <p:cNvSpPr/>
          <p:nvPr/>
        </p:nvSpPr>
        <p:spPr>
          <a:xfrm>
            <a:off x="402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6" name="object 36"/>
          <p:cNvSpPr/>
          <p:nvPr/>
        </p:nvSpPr>
        <p:spPr>
          <a:xfrm>
            <a:off x="465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7" name="object 37"/>
          <p:cNvSpPr/>
          <p:nvPr/>
        </p:nvSpPr>
        <p:spPr>
          <a:xfrm>
            <a:off x="528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8" name="object 38"/>
          <p:cNvSpPr/>
          <p:nvPr/>
        </p:nvSpPr>
        <p:spPr>
          <a:xfrm>
            <a:off x="591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9" name="object 39"/>
          <p:cNvSpPr/>
          <p:nvPr/>
        </p:nvSpPr>
        <p:spPr>
          <a:xfrm>
            <a:off x="654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0" name="object 40"/>
          <p:cNvSpPr/>
          <p:nvPr/>
        </p:nvSpPr>
        <p:spPr>
          <a:xfrm>
            <a:off x="1501199" y="39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41" name="object 41"/>
          <p:cNvSpPr/>
          <p:nvPr/>
        </p:nvSpPr>
        <p:spPr>
          <a:xfrm>
            <a:off x="2131199" y="39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42" name="object 42"/>
          <p:cNvSpPr/>
          <p:nvPr/>
        </p:nvSpPr>
        <p:spPr>
          <a:xfrm>
            <a:off x="276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3" name="object 43"/>
          <p:cNvSpPr/>
          <p:nvPr/>
        </p:nvSpPr>
        <p:spPr>
          <a:xfrm>
            <a:off x="339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4" name="object 44"/>
          <p:cNvSpPr/>
          <p:nvPr/>
        </p:nvSpPr>
        <p:spPr>
          <a:xfrm>
            <a:off x="402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5" name="object 45"/>
          <p:cNvSpPr/>
          <p:nvPr/>
        </p:nvSpPr>
        <p:spPr>
          <a:xfrm>
            <a:off x="465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6" name="object 46"/>
          <p:cNvSpPr/>
          <p:nvPr/>
        </p:nvSpPr>
        <p:spPr>
          <a:xfrm>
            <a:off x="528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7" name="object 47"/>
          <p:cNvSpPr/>
          <p:nvPr/>
        </p:nvSpPr>
        <p:spPr>
          <a:xfrm>
            <a:off x="591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8" name="object 48"/>
          <p:cNvSpPr/>
          <p:nvPr/>
        </p:nvSpPr>
        <p:spPr>
          <a:xfrm>
            <a:off x="654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9" name="object 49"/>
          <p:cNvSpPr/>
          <p:nvPr/>
        </p:nvSpPr>
        <p:spPr>
          <a:xfrm>
            <a:off x="1501199" y="435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0" name="object 50"/>
          <p:cNvSpPr/>
          <p:nvPr/>
        </p:nvSpPr>
        <p:spPr>
          <a:xfrm>
            <a:off x="2131199" y="435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1" name="object 51"/>
          <p:cNvSpPr/>
          <p:nvPr/>
        </p:nvSpPr>
        <p:spPr>
          <a:xfrm>
            <a:off x="276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2" name="object 52"/>
          <p:cNvSpPr/>
          <p:nvPr/>
        </p:nvSpPr>
        <p:spPr>
          <a:xfrm>
            <a:off x="339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3" name="object 53"/>
          <p:cNvSpPr/>
          <p:nvPr/>
        </p:nvSpPr>
        <p:spPr>
          <a:xfrm>
            <a:off x="402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4" name="object 54"/>
          <p:cNvSpPr/>
          <p:nvPr/>
        </p:nvSpPr>
        <p:spPr>
          <a:xfrm>
            <a:off x="465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5" name="object 55"/>
          <p:cNvSpPr/>
          <p:nvPr/>
        </p:nvSpPr>
        <p:spPr>
          <a:xfrm>
            <a:off x="528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6" name="object 56"/>
          <p:cNvSpPr/>
          <p:nvPr/>
        </p:nvSpPr>
        <p:spPr>
          <a:xfrm>
            <a:off x="591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7" name="object 57"/>
          <p:cNvSpPr/>
          <p:nvPr/>
        </p:nvSpPr>
        <p:spPr>
          <a:xfrm>
            <a:off x="654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8" name="object 58"/>
          <p:cNvSpPr/>
          <p:nvPr/>
        </p:nvSpPr>
        <p:spPr>
          <a:xfrm>
            <a:off x="1501199" y="471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9" name="object 59"/>
          <p:cNvSpPr/>
          <p:nvPr/>
        </p:nvSpPr>
        <p:spPr>
          <a:xfrm>
            <a:off x="2131199" y="471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0" name="object 60"/>
          <p:cNvSpPr/>
          <p:nvPr/>
        </p:nvSpPr>
        <p:spPr>
          <a:xfrm>
            <a:off x="276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1" name="object 61"/>
          <p:cNvSpPr/>
          <p:nvPr/>
        </p:nvSpPr>
        <p:spPr>
          <a:xfrm>
            <a:off x="339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2" name="object 62"/>
          <p:cNvSpPr/>
          <p:nvPr/>
        </p:nvSpPr>
        <p:spPr>
          <a:xfrm>
            <a:off x="402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3" name="object 63"/>
          <p:cNvSpPr/>
          <p:nvPr/>
        </p:nvSpPr>
        <p:spPr>
          <a:xfrm>
            <a:off x="465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4" name="object 64"/>
          <p:cNvSpPr/>
          <p:nvPr/>
        </p:nvSpPr>
        <p:spPr>
          <a:xfrm>
            <a:off x="528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5" name="object 65"/>
          <p:cNvSpPr/>
          <p:nvPr/>
        </p:nvSpPr>
        <p:spPr>
          <a:xfrm>
            <a:off x="591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6" name="object 66"/>
          <p:cNvSpPr/>
          <p:nvPr/>
        </p:nvSpPr>
        <p:spPr>
          <a:xfrm>
            <a:off x="654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7" name="object 67"/>
          <p:cNvSpPr/>
          <p:nvPr/>
        </p:nvSpPr>
        <p:spPr>
          <a:xfrm>
            <a:off x="1501199" y="50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8" name="object 68"/>
          <p:cNvSpPr/>
          <p:nvPr/>
        </p:nvSpPr>
        <p:spPr>
          <a:xfrm>
            <a:off x="2131199" y="50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9" name="object 69"/>
          <p:cNvSpPr/>
          <p:nvPr/>
        </p:nvSpPr>
        <p:spPr>
          <a:xfrm>
            <a:off x="276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0" name="object 70"/>
          <p:cNvSpPr/>
          <p:nvPr/>
        </p:nvSpPr>
        <p:spPr>
          <a:xfrm>
            <a:off x="339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1" name="object 71"/>
          <p:cNvSpPr/>
          <p:nvPr/>
        </p:nvSpPr>
        <p:spPr>
          <a:xfrm>
            <a:off x="402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2" name="object 72"/>
          <p:cNvSpPr/>
          <p:nvPr/>
        </p:nvSpPr>
        <p:spPr>
          <a:xfrm>
            <a:off x="465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3" name="object 73"/>
          <p:cNvSpPr/>
          <p:nvPr/>
        </p:nvSpPr>
        <p:spPr>
          <a:xfrm>
            <a:off x="528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4" name="object 74"/>
          <p:cNvSpPr/>
          <p:nvPr/>
        </p:nvSpPr>
        <p:spPr>
          <a:xfrm>
            <a:off x="591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5" name="object 75"/>
          <p:cNvSpPr/>
          <p:nvPr/>
        </p:nvSpPr>
        <p:spPr>
          <a:xfrm>
            <a:off x="654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6" name="object 76"/>
          <p:cNvSpPr/>
          <p:nvPr/>
        </p:nvSpPr>
        <p:spPr>
          <a:xfrm>
            <a:off x="1501199" y="54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77" name="object 77"/>
          <p:cNvSpPr/>
          <p:nvPr/>
        </p:nvSpPr>
        <p:spPr>
          <a:xfrm>
            <a:off x="2131199" y="54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78" name="object 78"/>
          <p:cNvSpPr/>
          <p:nvPr/>
        </p:nvSpPr>
        <p:spPr>
          <a:xfrm>
            <a:off x="276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9" name="object 79"/>
          <p:cNvSpPr/>
          <p:nvPr/>
        </p:nvSpPr>
        <p:spPr>
          <a:xfrm>
            <a:off x="339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0" name="object 80"/>
          <p:cNvSpPr/>
          <p:nvPr/>
        </p:nvSpPr>
        <p:spPr>
          <a:xfrm>
            <a:off x="402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1" name="object 81"/>
          <p:cNvSpPr/>
          <p:nvPr/>
        </p:nvSpPr>
        <p:spPr>
          <a:xfrm>
            <a:off x="465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2" name="object 82"/>
          <p:cNvSpPr/>
          <p:nvPr/>
        </p:nvSpPr>
        <p:spPr>
          <a:xfrm>
            <a:off x="528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3" name="object 83"/>
          <p:cNvSpPr/>
          <p:nvPr/>
        </p:nvSpPr>
        <p:spPr>
          <a:xfrm>
            <a:off x="591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4" name="object 84"/>
          <p:cNvSpPr/>
          <p:nvPr/>
        </p:nvSpPr>
        <p:spPr>
          <a:xfrm>
            <a:off x="654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5" name="object 85"/>
          <p:cNvSpPr/>
          <p:nvPr/>
        </p:nvSpPr>
        <p:spPr>
          <a:xfrm>
            <a:off x="1501199" y="57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86" name="object 86"/>
          <p:cNvSpPr/>
          <p:nvPr/>
        </p:nvSpPr>
        <p:spPr>
          <a:xfrm>
            <a:off x="2131199" y="57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87" name="object 87"/>
          <p:cNvSpPr/>
          <p:nvPr/>
        </p:nvSpPr>
        <p:spPr>
          <a:xfrm>
            <a:off x="276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8" name="object 88"/>
          <p:cNvSpPr/>
          <p:nvPr/>
        </p:nvSpPr>
        <p:spPr>
          <a:xfrm>
            <a:off x="339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9" name="object 89"/>
          <p:cNvSpPr/>
          <p:nvPr/>
        </p:nvSpPr>
        <p:spPr>
          <a:xfrm>
            <a:off x="402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0" name="object 90"/>
          <p:cNvSpPr/>
          <p:nvPr/>
        </p:nvSpPr>
        <p:spPr>
          <a:xfrm>
            <a:off x="465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1" name="object 91"/>
          <p:cNvSpPr/>
          <p:nvPr/>
        </p:nvSpPr>
        <p:spPr>
          <a:xfrm>
            <a:off x="528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2" name="object 92"/>
          <p:cNvSpPr/>
          <p:nvPr/>
        </p:nvSpPr>
        <p:spPr>
          <a:xfrm>
            <a:off x="591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3" name="object 93"/>
          <p:cNvSpPr/>
          <p:nvPr/>
        </p:nvSpPr>
        <p:spPr>
          <a:xfrm>
            <a:off x="654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4" name="object 94"/>
          <p:cNvSpPr/>
          <p:nvPr/>
        </p:nvSpPr>
        <p:spPr>
          <a:xfrm>
            <a:off x="1501199" y="615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95" name="object 95"/>
          <p:cNvSpPr/>
          <p:nvPr/>
        </p:nvSpPr>
        <p:spPr>
          <a:xfrm>
            <a:off x="2131199" y="615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96" name="object 96"/>
          <p:cNvSpPr/>
          <p:nvPr/>
        </p:nvSpPr>
        <p:spPr>
          <a:xfrm>
            <a:off x="276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7" name="object 97"/>
          <p:cNvSpPr/>
          <p:nvPr/>
        </p:nvSpPr>
        <p:spPr>
          <a:xfrm>
            <a:off x="339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8" name="object 98"/>
          <p:cNvSpPr/>
          <p:nvPr/>
        </p:nvSpPr>
        <p:spPr>
          <a:xfrm>
            <a:off x="402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9" name="object 99"/>
          <p:cNvSpPr/>
          <p:nvPr/>
        </p:nvSpPr>
        <p:spPr>
          <a:xfrm>
            <a:off x="465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0" name="object 100"/>
          <p:cNvSpPr/>
          <p:nvPr/>
        </p:nvSpPr>
        <p:spPr>
          <a:xfrm>
            <a:off x="528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1" name="object 101"/>
          <p:cNvSpPr/>
          <p:nvPr/>
        </p:nvSpPr>
        <p:spPr>
          <a:xfrm>
            <a:off x="591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2" name="object 102"/>
          <p:cNvSpPr/>
          <p:nvPr/>
        </p:nvSpPr>
        <p:spPr>
          <a:xfrm>
            <a:off x="654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3" name="object 103"/>
          <p:cNvSpPr/>
          <p:nvPr/>
        </p:nvSpPr>
        <p:spPr>
          <a:xfrm>
            <a:off x="1501199" y="651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04" name="object 104"/>
          <p:cNvSpPr/>
          <p:nvPr/>
        </p:nvSpPr>
        <p:spPr>
          <a:xfrm>
            <a:off x="2131199" y="651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05" name="object 105"/>
          <p:cNvSpPr/>
          <p:nvPr/>
        </p:nvSpPr>
        <p:spPr>
          <a:xfrm>
            <a:off x="276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6" name="object 106"/>
          <p:cNvSpPr/>
          <p:nvPr/>
        </p:nvSpPr>
        <p:spPr>
          <a:xfrm>
            <a:off x="339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7" name="object 107"/>
          <p:cNvSpPr/>
          <p:nvPr/>
        </p:nvSpPr>
        <p:spPr>
          <a:xfrm>
            <a:off x="402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8" name="object 108"/>
          <p:cNvSpPr/>
          <p:nvPr/>
        </p:nvSpPr>
        <p:spPr>
          <a:xfrm>
            <a:off x="465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9" name="object 109"/>
          <p:cNvSpPr/>
          <p:nvPr/>
        </p:nvSpPr>
        <p:spPr>
          <a:xfrm>
            <a:off x="528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0" name="object 110"/>
          <p:cNvSpPr/>
          <p:nvPr/>
        </p:nvSpPr>
        <p:spPr>
          <a:xfrm>
            <a:off x="591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1" name="object 111"/>
          <p:cNvSpPr/>
          <p:nvPr/>
        </p:nvSpPr>
        <p:spPr>
          <a:xfrm>
            <a:off x="654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2" name="object 112"/>
          <p:cNvSpPr/>
          <p:nvPr/>
        </p:nvSpPr>
        <p:spPr>
          <a:xfrm>
            <a:off x="1501199" y="687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13" name="object 113"/>
          <p:cNvSpPr/>
          <p:nvPr/>
        </p:nvSpPr>
        <p:spPr>
          <a:xfrm>
            <a:off x="2131199" y="687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14" name="object 114"/>
          <p:cNvSpPr/>
          <p:nvPr/>
        </p:nvSpPr>
        <p:spPr>
          <a:xfrm>
            <a:off x="276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5" name="object 115"/>
          <p:cNvSpPr/>
          <p:nvPr/>
        </p:nvSpPr>
        <p:spPr>
          <a:xfrm>
            <a:off x="339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6" name="object 116"/>
          <p:cNvSpPr/>
          <p:nvPr/>
        </p:nvSpPr>
        <p:spPr>
          <a:xfrm>
            <a:off x="402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7" name="object 117"/>
          <p:cNvSpPr/>
          <p:nvPr/>
        </p:nvSpPr>
        <p:spPr>
          <a:xfrm>
            <a:off x="465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8" name="object 118"/>
          <p:cNvSpPr/>
          <p:nvPr/>
        </p:nvSpPr>
        <p:spPr>
          <a:xfrm>
            <a:off x="528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9" name="object 119"/>
          <p:cNvSpPr/>
          <p:nvPr/>
        </p:nvSpPr>
        <p:spPr>
          <a:xfrm>
            <a:off x="591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0" name="object 120"/>
          <p:cNvSpPr/>
          <p:nvPr/>
        </p:nvSpPr>
        <p:spPr>
          <a:xfrm>
            <a:off x="654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1" name="object 121"/>
          <p:cNvSpPr/>
          <p:nvPr/>
        </p:nvSpPr>
        <p:spPr>
          <a:xfrm>
            <a:off x="1501199" y="7524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22" name="object 122"/>
          <p:cNvSpPr/>
          <p:nvPr/>
        </p:nvSpPr>
        <p:spPr>
          <a:xfrm>
            <a:off x="2131199" y="7524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23" name="object 123"/>
          <p:cNvSpPr/>
          <p:nvPr/>
        </p:nvSpPr>
        <p:spPr>
          <a:xfrm>
            <a:off x="276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4" name="object 124"/>
          <p:cNvSpPr/>
          <p:nvPr/>
        </p:nvSpPr>
        <p:spPr>
          <a:xfrm>
            <a:off x="339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5" name="object 125"/>
          <p:cNvSpPr/>
          <p:nvPr/>
        </p:nvSpPr>
        <p:spPr>
          <a:xfrm>
            <a:off x="402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6" name="object 126"/>
          <p:cNvSpPr/>
          <p:nvPr/>
        </p:nvSpPr>
        <p:spPr>
          <a:xfrm>
            <a:off x="465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7" name="object 127"/>
          <p:cNvSpPr/>
          <p:nvPr/>
        </p:nvSpPr>
        <p:spPr>
          <a:xfrm>
            <a:off x="528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8" name="object 128"/>
          <p:cNvSpPr/>
          <p:nvPr/>
        </p:nvSpPr>
        <p:spPr>
          <a:xfrm>
            <a:off x="591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9" name="object 129"/>
          <p:cNvSpPr/>
          <p:nvPr/>
        </p:nvSpPr>
        <p:spPr>
          <a:xfrm>
            <a:off x="654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0" name="object 130"/>
          <p:cNvSpPr/>
          <p:nvPr/>
        </p:nvSpPr>
        <p:spPr>
          <a:xfrm>
            <a:off x="1501199" y="7884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31" name="object 131"/>
          <p:cNvSpPr/>
          <p:nvPr/>
        </p:nvSpPr>
        <p:spPr>
          <a:xfrm>
            <a:off x="2131199" y="7884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32" name="object 132"/>
          <p:cNvSpPr/>
          <p:nvPr/>
        </p:nvSpPr>
        <p:spPr>
          <a:xfrm>
            <a:off x="276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3" name="object 133"/>
          <p:cNvSpPr/>
          <p:nvPr/>
        </p:nvSpPr>
        <p:spPr>
          <a:xfrm>
            <a:off x="339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4" name="object 134"/>
          <p:cNvSpPr/>
          <p:nvPr/>
        </p:nvSpPr>
        <p:spPr>
          <a:xfrm>
            <a:off x="402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5" name="object 135"/>
          <p:cNvSpPr/>
          <p:nvPr/>
        </p:nvSpPr>
        <p:spPr>
          <a:xfrm>
            <a:off x="465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6" name="object 136"/>
          <p:cNvSpPr/>
          <p:nvPr/>
        </p:nvSpPr>
        <p:spPr>
          <a:xfrm>
            <a:off x="528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7" name="object 137"/>
          <p:cNvSpPr/>
          <p:nvPr/>
        </p:nvSpPr>
        <p:spPr>
          <a:xfrm>
            <a:off x="591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8" name="object 138"/>
          <p:cNvSpPr/>
          <p:nvPr/>
        </p:nvSpPr>
        <p:spPr>
          <a:xfrm>
            <a:off x="654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9" name="object 139"/>
          <p:cNvSpPr/>
          <p:nvPr/>
        </p:nvSpPr>
        <p:spPr>
          <a:xfrm>
            <a:off x="1501199" y="8458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0" name="object 140"/>
          <p:cNvSpPr/>
          <p:nvPr/>
        </p:nvSpPr>
        <p:spPr>
          <a:xfrm>
            <a:off x="2131199" y="8458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1" name="object 141"/>
          <p:cNvSpPr/>
          <p:nvPr/>
        </p:nvSpPr>
        <p:spPr>
          <a:xfrm>
            <a:off x="276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2" name="object 142"/>
          <p:cNvSpPr/>
          <p:nvPr/>
        </p:nvSpPr>
        <p:spPr>
          <a:xfrm>
            <a:off x="339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3" name="object 143"/>
          <p:cNvSpPr/>
          <p:nvPr/>
        </p:nvSpPr>
        <p:spPr>
          <a:xfrm>
            <a:off x="402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4" name="object 144"/>
          <p:cNvSpPr/>
          <p:nvPr/>
        </p:nvSpPr>
        <p:spPr>
          <a:xfrm>
            <a:off x="465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5" name="object 145"/>
          <p:cNvSpPr/>
          <p:nvPr/>
        </p:nvSpPr>
        <p:spPr>
          <a:xfrm>
            <a:off x="528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6" name="object 146"/>
          <p:cNvSpPr/>
          <p:nvPr/>
        </p:nvSpPr>
        <p:spPr>
          <a:xfrm>
            <a:off x="591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7" name="object 147"/>
          <p:cNvSpPr/>
          <p:nvPr/>
        </p:nvSpPr>
        <p:spPr>
          <a:xfrm>
            <a:off x="654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8" name="object 148"/>
          <p:cNvSpPr/>
          <p:nvPr/>
        </p:nvSpPr>
        <p:spPr>
          <a:xfrm>
            <a:off x="1501199" y="8746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9" name="object 149"/>
          <p:cNvSpPr/>
          <p:nvPr/>
        </p:nvSpPr>
        <p:spPr>
          <a:xfrm>
            <a:off x="2131199" y="8746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50" name="object 150"/>
          <p:cNvSpPr/>
          <p:nvPr/>
        </p:nvSpPr>
        <p:spPr>
          <a:xfrm>
            <a:off x="276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1" name="object 151"/>
          <p:cNvSpPr/>
          <p:nvPr/>
        </p:nvSpPr>
        <p:spPr>
          <a:xfrm>
            <a:off x="339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2" name="object 152"/>
          <p:cNvSpPr/>
          <p:nvPr/>
        </p:nvSpPr>
        <p:spPr>
          <a:xfrm>
            <a:off x="402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3" name="object 153"/>
          <p:cNvSpPr/>
          <p:nvPr/>
        </p:nvSpPr>
        <p:spPr>
          <a:xfrm>
            <a:off x="465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4" name="object 154"/>
          <p:cNvSpPr/>
          <p:nvPr/>
        </p:nvSpPr>
        <p:spPr>
          <a:xfrm>
            <a:off x="528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5" name="object 155"/>
          <p:cNvSpPr/>
          <p:nvPr/>
        </p:nvSpPr>
        <p:spPr>
          <a:xfrm>
            <a:off x="591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6" name="object 156"/>
          <p:cNvSpPr/>
          <p:nvPr/>
        </p:nvSpPr>
        <p:spPr>
          <a:xfrm>
            <a:off x="654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7" name="object 157"/>
          <p:cNvSpPr txBox="1"/>
          <p:nvPr/>
        </p:nvSpPr>
        <p:spPr>
          <a:xfrm>
            <a:off x="424079" y="2661818"/>
            <a:ext cx="1052195" cy="135935"/>
          </a:xfrm>
          <a:prstGeom prst="rect">
            <a:avLst/>
          </a:prstGeom>
        </p:spPr>
        <p:txBody>
          <a:bodyPr vert="horz" wrap="square" lIns="0" tIns="12700" rIns="0" bIns="0" rtlCol="0">
            <a:spAutoFit/>
          </a:bodyPr>
          <a:lstStyle/>
          <a:p>
            <a:pPr>
              <a:lnSpc>
                <a:spcPct val="100000"/>
              </a:lnSpc>
              <a:spcBef>
                <a:spcPts val="100"/>
              </a:spcBef>
            </a:pPr>
            <a:r>
              <a:rPr lang="nl-BE" sz="800" b="1" spc="-50" dirty="0">
                <a:solidFill>
                  <a:srgbClr val="FFFFFF"/>
                </a:solidFill>
                <a:latin typeface="Lucida Sans"/>
                <a:cs typeface="Lucida Sans"/>
              </a:rPr>
              <a:t>PRODUCTENGAMMA</a:t>
            </a:r>
            <a:endParaRPr sz="800" dirty="0">
              <a:latin typeface="Lucida Sans"/>
              <a:cs typeface="Lucida Sans"/>
            </a:endParaRPr>
          </a:p>
        </p:txBody>
      </p:sp>
      <p:sp>
        <p:nvSpPr>
          <p:cNvPr id="158" name="object 158"/>
          <p:cNvSpPr txBox="1"/>
          <p:nvPr/>
        </p:nvSpPr>
        <p:spPr>
          <a:xfrm>
            <a:off x="1730147" y="2600858"/>
            <a:ext cx="221615" cy="269240"/>
          </a:xfrm>
          <a:prstGeom prst="rect">
            <a:avLst/>
          </a:prstGeom>
        </p:spPr>
        <p:txBody>
          <a:bodyPr vert="horz" wrap="square" lIns="0" tIns="12700" rIns="0" bIns="0" rtlCol="0">
            <a:spAutoFit/>
          </a:bodyPr>
          <a:lstStyle/>
          <a:p>
            <a:pPr marR="5080">
              <a:lnSpc>
                <a:spcPct val="100000"/>
              </a:lnSpc>
              <a:spcBef>
                <a:spcPts val="100"/>
              </a:spcBef>
            </a:pPr>
            <a:r>
              <a:rPr sz="800" b="1" spc="-25" dirty="0">
                <a:solidFill>
                  <a:srgbClr val="FFFFFF"/>
                </a:solidFill>
                <a:latin typeface="Lucida Sans"/>
                <a:cs typeface="Lucida Sans"/>
              </a:rPr>
              <a:t>O</a:t>
            </a:r>
            <a:r>
              <a:rPr sz="800" b="1" spc="-10" dirty="0">
                <a:solidFill>
                  <a:srgbClr val="FFFFFF"/>
                </a:solidFill>
                <a:latin typeface="Lucida Sans"/>
                <a:cs typeface="Lucida Sans"/>
              </a:rPr>
              <a:t>R</a:t>
            </a:r>
            <a:r>
              <a:rPr sz="800" b="1" spc="-40" dirty="0">
                <a:solidFill>
                  <a:srgbClr val="FFFFFF"/>
                </a:solidFill>
                <a:latin typeface="Lucida Sans"/>
                <a:cs typeface="Lucida Sans"/>
              </a:rPr>
              <a:t>2  </a:t>
            </a:r>
            <a:r>
              <a:rPr sz="800" b="1" spc="-25" dirty="0">
                <a:solidFill>
                  <a:srgbClr val="FFFFFF"/>
                </a:solidFill>
                <a:latin typeface="Lucida Sans"/>
                <a:cs typeface="Lucida Sans"/>
              </a:rPr>
              <a:t>O</a:t>
            </a:r>
            <a:r>
              <a:rPr sz="800" b="1" spc="-5" dirty="0">
                <a:solidFill>
                  <a:srgbClr val="FFFFFF"/>
                </a:solidFill>
                <a:latin typeface="Lucida Sans"/>
                <a:cs typeface="Lucida Sans"/>
              </a:rPr>
              <a:t>R</a:t>
            </a:r>
            <a:r>
              <a:rPr sz="800" b="1" spc="-60" dirty="0">
                <a:solidFill>
                  <a:srgbClr val="FFFFFF"/>
                </a:solidFill>
                <a:latin typeface="Lucida Sans"/>
                <a:cs typeface="Lucida Sans"/>
              </a:rPr>
              <a:t>3</a:t>
            </a:r>
            <a:endParaRPr sz="800">
              <a:latin typeface="Lucida Sans"/>
              <a:cs typeface="Lucida Sans"/>
            </a:endParaRPr>
          </a:p>
        </p:txBody>
      </p:sp>
      <p:sp>
        <p:nvSpPr>
          <p:cNvPr id="159" name="object 159"/>
          <p:cNvSpPr txBox="1"/>
          <p:nvPr/>
        </p:nvSpPr>
        <p:spPr>
          <a:xfrm>
            <a:off x="2360372" y="2661818"/>
            <a:ext cx="220979"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FFFFFF"/>
                </a:solidFill>
                <a:latin typeface="Lucida Sans"/>
                <a:cs typeface="Lucida Sans"/>
              </a:rPr>
              <a:t>O</a:t>
            </a:r>
            <a:r>
              <a:rPr sz="800" b="1" spc="-10" dirty="0">
                <a:solidFill>
                  <a:srgbClr val="FFFFFF"/>
                </a:solidFill>
                <a:latin typeface="Lucida Sans"/>
                <a:cs typeface="Lucida Sans"/>
              </a:rPr>
              <a:t>R</a:t>
            </a:r>
            <a:r>
              <a:rPr sz="800" b="1" spc="-60" dirty="0">
                <a:solidFill>
                  <a:srgbClr val="FFFFFF"/>
                </a:solidFill>
                <a:latin typeface="Lucida Sans"/>
                <a:cs typeface="Lucida Sans"/>
              </a:rPr>
              <a:t>5</a:t>
            </a:r>
            <a:endParaRPr sz="800">
              <a:latin typeface="Lucida Sans"/>
              <a:cs typeface="Lucida Sans"/>
            </a:endParaRPr>
          </a:p>
        </p:txBody>
      </p:sp>
      <p:sp>
        <p:nvSpPr>
          <p:cNvPr id="160" name="object 160"/>
          <p:cNvSpPr txBox="1"/>
          <p:nvPr/>
        </p:nvSpPr>
        <p:spPr>
          <a:xfrm>
            <a:off x="2991613" y="2661818"/>
            <a:ext cx="21844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FFFFFF"/>
                </a:solidFill>
                <a:latin typeface="Lucida Sans"/>
                <a:cs typeface="Lucida Sans"/>
              </a:rPr>
              <a:t>O</a:t>
            </a:r>
            <a:r>
              <a:rPr sz="800" b="1" spc="-35" dirty="0">
                <a:solidFill>
                  <a:srgbClr val="FFFFFF"/>
                </a:solidFill>
                <a:latin typeface="Lucida Sans"/>
                <a:cs typeface="Lucida Sans"/>
              </a:rPr>
              <a:t>R</a:t>
            </a:r>
            <a:r>
              <a:rPr sz="800" b="1" spc="-60" dirty="0">
                <a:solidFill>
                  <a:srgbClr val="FFFFFF"/>
                </a:solidFill>
                <a:latin typeface="Lucida Sans"/>
                <a:cs typeface="Lucida Sans"/>
              </a:rPr>
              <a:t>7</a:t>
            </a:r>
            <a:endParaRPr sz="800">
              <a:latin typeface="Lucida Sans"/>
              <a:cs typeface="Lucida Sans"/>
            </a:endParaRPr>
          </a:p>
        </p:txBody>
      </p:sp>
      <p:sp>
        <p:nvSpPr>
          <p:cNvPr id="161" name="object 161"/>
          <p:cNvSpPr txBox="1"/>
          <p:nvPr/>
        </p:nvSpPr>
        <p:spPr>
          <a:xfrm>
            <a:off x="3545028" y="2661818"/>
            <a:ext cx="371475"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FFFFFF"/>
                </a:solidFill>
                <a:latin typeface="Lucida Sans"/>
                <a:cs typeface="Lucida Sans"/>
              </a:rPr>
              <a:t>ORUS</a:t>
            </a:r>
            <a:r>
              <a:rPr sz="800" b="1" spc="-135" dirty="0">
                <a:solidFill>
                  <a:srgbClr val="FFFFFF"/>
                </a:solidFill>
                <a:latin typeface="Lucida Sans"/>
                <a:cs typeface="Lucida Sans"/>
              </a:rPr>
              <a:t> </a:t>
            </a:r>
            <a:r>
              <a:rPr sz="800" b="1" spc="-60" dirty="0">
                <a:solidFill>
                  <a:srgbClr val="FFFFFF"/>
                </a:solidFill>
                <a:latin typeface="Lucida Sans"/>
                <a:cs typeface="Lucida Sans"/>
              </a:rPr>
              <a:t>5</a:t>
            </a:r>
            <a:endParaRPr sz="800">
              <a:latin typeface="Lucida Sans"/>
              <a:cs typeface="Lucida Sans"/>
            </a:endParaRPr>
          </a:p>
        </p:txBody>
      </p:sp>
      <p:sp>
        <p:nvSpPr>
          <p:cNvPr id="162" name="object 162"/>
          <p:cNvSpPr txBox="1"/>
          <p:nvPr/>
        </p:nvSpPr>
        <p:spPr>
          <a:xfrm>
            <a:off x="411582" y="3019349"/>
            <a:ext cx="675005" cy="135935"/>
          </a:xfrm>
          <a:prstGeom prst="rect">
            <a:avLst/>
          </a:prstGeom>
        </p:spPr>
        <p:txBody>
          <a:bodyPr vert="horz" wrap="square" lIns="0" tIns="12700" rIns="0" bIns="0" rtlCol="0">
            <a:spAutoFit/>
          </a:bodyPr>
          <a:lstStyle/>
          <a:p>
            <a:pPr marL="12700">
              <a:lnSpc>
                <a:spcPct val="100000"/>
              </a:lnSpc>
              <a:spcBef>
                <a:spcPts val="100"/>
              </a:spcBef>
            </a:pPr>
            <a:r>
              <a:rPr lang="fr-FR" sz="800" spc="-5" dirty="0" err="1">
                <a:solidFill>
                  <a:srgbClr val="58595B"/>
                </a:solidFill>
                <a:latin typeface="Arial"/>
                <a:cs typeface="Arial"/>
              </a:rPr>
              <a:t>Verdichting</a:t>
            </a:r>
            <a:endParaRPr sz="800" dirty="0">
              <a:latin typeface="Arial"/>
              <a:cs typeface="Arial"/>
            </a:endParaRPr>
          </a:p>
        </p:txBody>
      </p:sp>
      <p:sp>
        <p:nvSpPr>
          <p:cNvPr id="163" name="object 163"/>
          <p:cNvSpPr/>
          <p:nvPr/>
        </p:nvSpPr>
        <p:spPr>
          <a:xfrm>
            <a:off x="178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4" name="object 164"/>
          <p:cNvSpPr/>
          <p:nvPr/>
        </p:nvSpPr>
        <p:spPr>
          <a:xfrm>
            <a:off x="241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5" name="object 165"/>
          <p:cNvSpPr/>
          <p:nvPr/>
        </p:nvSpPr>
        <p:spPr>
          <a:xfrm>
            <a:off x="304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6" name="object 166"/>
          <p:cNvSpPr txBox="1"/>
          <p:nvPr/>
        </p:nvSpPr>
        <p:spPr>
          <a:xfrm>
            <a:off x="3647823" y="3018588"/>
            <a:ext cx="153035"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58595B"/>
                </a:solidFill>
                <a:latin typeface="Arial"/>
                <a:cs typeface="Arial"/>
              </a:rPr>
              <a:t>3</a:t>
            </a:r>
            <a:r>
              <a:rPr sz="800" spc="-65" dirty="0">
                <a:solidFill>
                  <a:srgbClr val="58595B"/>
                </a:solidFill>
                <a:latin typeface="Arial"/>
                <a:cs typeface="Arial"/>
              </a:rPr>
              <a:t>:</a:t>
            </a:r>
            <a:r>
              <a:rPr sz="800" dirty="0">
                <a:solidFill>
                  <a:srgbClr val="58595B"/>
                </a:solidFill>
                <a:latin typeface="Arial"/>
                <a:cs typeface="Arial"/>
              </a:rPr>
              <a:t>1</a:t>
            </a:r>
            <a:endParaRPr sz="800">
              <a:latin typeface="Arial"/>
              <a:cs typeface="Arial"/>
            </a:endParaRPr>
          </a:p>
        </p:txBody>
      </p:sp>
      <p:sp>
        <p:nvSpPr>
          <p:cNvPr id="167" name="object 167"/>
          <p:cNvSpPr txBox="1"/>
          <p:nvPr/>
        </p:nvSpPr>
        <p:spPr>
          <a:xfrm>
            <a:off x="4136950" y="2600858"/>
            <a:ext cx="3065780" cy="565150"/>
          </a:xfrm>
          <a:prstGeom prst="rect">
            <a:avLst/>
          </a:prstGeom>
        </p:spPr>
        <p:txBody>
          <a:bodyPr vert="horz" wrap="square" lIns="0" tIns="12700" rIns="0" bIns="0" rtlCol="0">
            <a:spAutoFit/>
          </a:bodyPr>
          <a:lstStyle/>
          <a:p>
            <a:pPr marR="68580" algn="ctr">
              <a:lnSpc>
                <a:spcPct val="100000"/>
              </a:lnSpc>
              <a:spcBef>
                <a:spcPts val="100"/>
              </a:spcBef>
              <a:tabLst>
                <a:tab pos="596265" algn="l"/>
                <a:tab pos="1300480" algn="l"/>
                <a:tab pos="1856105" algn="l"/>
                <a:tab pos="2486025" algn="l"/>
              </a:tabLst>
            </a:pPr>
            <a:r>
              <a:rPr sz="1200" b="1" spc="-30" baseline="-34722" dirty="0">
                <a:solidFill>
                  <a:srgbClr val="FFFFFF"/>
                </a:solidFill>
                <a:latin typeface="Lucida Sans"/>
                <a:cs typeface="Lucida Sans"/>
              </a:rPr>
              <a:t>ORUS</a:t>
            </a:r>
            <a:r>
              <a:rPr sz="1200" b="1" spc="-104" baseline="-34722" dirty="0">
                <a:solidFill>
                  <a:srgbClr val="FFFFFF"/>
                </a:solidFill>
                <a:latin typeface="Lucida Sans"/>
                <a:cs typeface="Lucida Sans"/>
              </a:rPr>
              <a:t> </a:t>
            </a:r>
            <a:r>
              <a:rPr sz="1200" b="1" spc="-89" baseline="-34722" dirty="0">
                <a:solidFill>
                  <a:srgbClr val="FFFFFF"/>
                </a:solidFill>
                <a:latin typeface="Lucida Sans"/>
                <a:cs typeface="Lucida Sans"/>
              </a:rPr>
              <a:t>7	</a:t>
            </a:r>
            <a:r>
              <a:rPr sz="1200" b="1" spc="-30" baseline="-34722" dirty="0">
                <a:solidFill>
                  <a:srgbClr val="FFFFFF"/>
                </a:solidFill>
                <a:latin typeface="Lucida Sans"/>
                <a:cs typeface="Lucida Sans"/>
              </a:rPr>
              <a:t>ORUS</a:t>
            </a:r>
            <a:r>
              <a:rPr sz="1200" b="1" spc="-104" baseline="-34722" dirty="0">
                <a:solidFill>
                  <a:srgbClr val="FFFFFF"/>
                </a:solidFill>
                <a:latin typeface="Lucida Sans"/>
                <a:cs typeface="Lucida Sans"/>
              </a:rPr>
              <a:t> </a:t>
            </a:r>
            <a:r>
              <a:rPr sz="1200" b="1" spc="-52" baseline="-34722" dirty="0">
                <a:solidFill>
                  <a:srgbClr val="FFFFFF"/>
                </a:solidFill>
                <a:latin typeface="Lucida Sans"/>
                <a:cs typeface="Lucida Sans"/>
              </a:rPr>
              <a:t>TP	</a:t>
            </a:r>
            <a:r>
              <a:rPr sz="800" b="1" spc="-20" dirty="0">
                <a:solidFill>
                  <a:srgbClr val="FFFFFF"/>
                </a:solidFill>
                <a:latin typeface="Lucida Sans"/>
                <a:cs typeface="Lucida Sans"/>
              </a:rPr>
              <a:t>ORUS	ORUS</a:t>
            </a:r>
            <a:r>
              <a:rPr sz="800" b="1" spc="-70" dirty="0">
                <a:solidFill>
                  <a:srgbClr val="FFFFFF"/>
                </a:solidFill>
                <a:latin typeface="Lucida Sans"/>
                <a:cs typeface="Lucida Sans"/>
              </a:rPr>
              <a:t> </a:t>
            </a:r>
            <a:r>
              <a:rPr sz="800" b="1" spc="-35" dirty="0">
                <a:solidFill>
                  <a:srgbClr val="FFFFFF"/>
                </a:solidFill>
                <a:latin typeface="Lucida Sans"/>
                <a:cs typeface="Lucida Sans"/>
              </a:rPr>
              <a:t>TP	</a:t>
            </a:r>
            <a:r>
              <a:rPr sz="800" b="1" spc="-20" dirty="0">
                <a:solidFill>
                  <a:srgbClr val="FFFFFF"/>
                </a:solidFill>
                <a:latin typeface="Lucida Sans"/>
                <a:cs typeface="Lucida Sans"/>
              </a:rPr>
              <a:t>ORUS</a:t>
            </a:r>
            <a:r>
              <a:rPr sz="800" b="1" spc="-100" dirty="0">
                <a:solidFill>
                  <a:srgbClr val="FFFFFF"/>
                </a:solidFill>
                <a:latin typeface="Lucida Sans"/>
                <a:cs typeface="Lucida Sans"/>
              </a:rPr>
              <a:t> </a:t>
            </a:r>
            <a:r>
              <a:rPr sz="800" b="1" spc="-35" dirty="0">
                <a:solidFill>
                  <a:srgbClr val="FFFFFF"/>
                </a:solidFill>
                <a:latin typeface="Lucida Sans"/>
                <a:cs typeface="Lucida Sans"/>
              </a:rPr>
              <a:t>TP</a:t>
            </a:r>
            <a:endParaRPr sz="800">
              <a:latin typeface="Lucida Sans"/>
              <a:cs typeface="Lucida Sans"/>
            </a:endParaRPr>
          </a:p>
          <a:p>
            <a:pPr marL="1228725">
              <a:lnSpc>
                <a:spcPct val="100000"/>
              </a:lnSpc>
              <a:tabLst>
                <a:tab pos="1858645" algn="l"/>
              </a:tabLst>
            </a:pPr>
            <a:r>
              <a:rPr sz="800" b="1" spc="-15" dirty="0">
                <a:solidFill>
                  <a:srgbClr val="FFFFFF"/>
                </a:solidFill>
                <a:latin typeface="Lucida Sans"/>
                <a:cs typeface="Lucida Sans"/>
              </a:rPr>
              <a:t>COMBI</a:t>
            </a:r>
            <a:r>
              <a:rPr sz="800" b="1" spc="-70" dirty="0">
                <a:solidFill>
                  <a:srgbClr val="FFFFFF"/>
                </a:solidFill>
                <a:latin typeface="Lucida Sans"/>
                <a:cs typeface="Lucida Sans"/>
              </a:rPr>
              <a:t> </a:t>
            </a:r>
            <a:r>
              <a:rPr sz="800" b="1" spc="-65" dirty="0">
                <a:solidFill>
                  <a:srgbClr val="FFFFFF"/>
                </a:solidFill>
                <a:latin typeface="Lucida Sans"/>
                <a:cs typeface="Lucida Sans"/>
              </a:rPr>
              <a:t>TD	</a:t>
            </a:r>
            <a:r>
              <a:rPr sz="800" b="1" spc="-15" dirty="0">
                <a:solidFill>
                  <a:srgbClr val="FFFFFF"/>
                </a:solidFill>
                <a:latin typeface="Lucida Sans"/>
                <a:cs typeface="Lucida Sans"/>
              </a:rPr>
              <a:t>COMBI </a:t>
            </a:r>
            <a:r>
              <a:rPr sz="800" b="1" spc="-65" dirty="0">
                <a:solidFill>
                  <a:srgbClr val="FFFFFF"/>
                </a:solidFill>
                <a:latin typeface="Lucida Sans"/>
                <a:cs typeface="Lucida Sans"/>
              </a:rPr>
              <a:t>TD </a:t>
            </a:r>
            <a:r>
              <a:rPr sz="800" b="1" spc="-15" dirty="0">
                <a:solidFill>
                  <a:srgbClr val="FFFFFF"/>
                </a:solidFill>
                <a:latin typeface="Lucida Sans"/>
                <a:cs typeface="Lucida Sans"/>
              </a:rPr>
              <a:t>COMBI</a:t>
            </a:r>
            <a:r>
              <a:rPr sz="800" b="1" spc="-114" dirty="0">
                <a:solidFill>
                  <a:srgbClr val="FFFFFF"/>
                </a:solidFill>
                <a:latin typeface="Lucida Sans"/>
                <a:cs typeface="Lucida Sans"/>
              </a:rPr>
              <a:t> </a:t>
            </a:r>
            <a:r>
              <a:rPr sz="800" b="1" spc="-65" dirty="0">
                <a:solidFill>
                  <a:srgbClr val="FFFFFF"/>
                </a:solidFill>
                <a:latin typeface="Lucida Sans"/>
                <a:cs typeface="Lucida Sans"/>
              </a:rPr>
              <a:t>TD3</a:t>
            </a:r>
            <a:endParaRPr sz="800">
              <a:latin typeface="Lucida Sans"/>
              <a:cs typeface="Lucida Sans"/>
            </a:endParaRPr>
          </a:p>
          <a:p>
            <a:pPr>
              <a:lnSpc>
                <a:spcPct val="100000"/>
              </a:lnSpc>
              <a:spcBef>
                <a:spcPts val="45"/>
              </a:spcBef>
            </a:pPr>
            <a:endParaRPr sz="1150">
              <a:latin typeface="Times New Roman"/>
              <a:cs typeface="Times New Roman"/>
            </a:endParaRPr>
          </a:p>
          <a:p>
            <a:pPr marR="102870" algn="ctr">
              <a:lnSpc>
                <a:spcPct val="100000"/>
              </a:lnSpc>
              <a:tabLst>
                <a:tab pos="629920" algn="l"/>
                <a:tab pos="1259840" algn="l"/>
                <a:tab pos="1889760" algn="l"/>
                <a:tab pos="2519680" algn="l"/>
              </a:tabLst>
            </a:pPr>
            <a:r>
              <a:rPr sz="800" spc="-40" dirty="0">
                <a:solidFill>
                  <a:srgbClr val="58595B"/>
                </a:solidFill>
                <a:latin typeface="Arial"/>
                <a:cs typeface="Arial"/>
              </a:rPr>
              <a:t>3:1	3:1	3:1	3:1	3:1</a:t>
            </a:r>
            <a:endParaRPr sz="800">
              <a:latin typeface="Arial"/>
              <a:cs typeface="Arial"/>
            </a:endParaRPr>
          </a:p>
        </p:txBody>
      </p:sp>
      <p:sp>
        <p:nvSpPr>
          <p:cNvPr id="168" name="object 168"/>
          <p:cNvSpPr txBox="1"/>
          <p:nvPr/>
        </p:nvSpPr>
        <p:spPr>
          <a:xfrm>
            <a:off x="411456" y="3379369"/>
            <a:ext cx="810993"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58595B"/>
                </a:solidFill>
                <a:latin typeface="Arial"/>
                <a:cs typeface="Arial"/>
              </a:rPr>
              <a:t>Compartimenten</a:t>
            </a:r>
            <a:endParaRPr sz="800" dirty="0">
              <a:latin typeface="Arial"/>
              <a:cs typeface="Arial"/>
            </a:endParaRPr>
          </a:p>
        </p:txBody>
      </p:sp>
      <p:sp>
        <p:nvSpPr>
          <p:cNvPr id="169" name="object 169"/>
          <p:cNvSpPr txBox="1"/>
          <p:nvPr/>
        </p:nvSpPr>
        <p:spPr>
          <a:xfrm>
            <a:off x="1793318"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0" name="object 170"/>
          <p:cNvSpPr txBox="1"/>
          <p:nvPr/>
        </p:nvSpPr>
        <p:spPr>
          <a:xfrm>
            <a:off x="2423340"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1" name="object 171"/>
          <p:cNvSpPr txBox="1"/>
          <p:nvPr/>
        </p:nvSpPr>
        <p:spPr>
          <a:xfrm>
            <a:off x="3053361"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2" name="object 172"/>
          <p:cNvSpPr txBox="1"/>
          <p:nvPr/>
        </p:nvSpPr>
        <p:spPr>
          <a:xfrm>
            <a:off x="3683383"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3" name="object 173"/>
          <p:cNvSpPr txBox="1"/>
          <p:nvPr/>
        </p:nvSpPr>
        <p:spPr>
          <a:xfrm>
            <a:off x="4313405"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4" name="object 174"/>
          <p:cNvSpPr txBox="1"/>
          <p:nvPr/>
        </p:nvSpPr>
        <p:spPr>
          <a:xfrm>
            <a:off x="4943426"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2</a:t>
            </a:r>
            <a:endParaRPr sz="800">
              <a:latin typeface="Arial"/>
              <a:cs typeface="Arial"/>
            </a:endParaRPr>
          </a:p>
        </p:txBody>
      </p:sp>
      <p:sp>
        <p:nvSpPr>
          <p:cNvPr id="175" name="object 175"/>
          <p:cNvSpPr txBox="1"/>
          <p:nvPr/>
        </p:nvSpPr>
        <p:spPr>
          <a:xfrm>
            <a:off x="5573448"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2</a:t>
            </a:r>
            <a:endParaRPr sz="800">
              <a:latin typeface="Arial"/>
              <a:cs typeface="Arial"/>
            </a:endParaRPr>
          </a:p>
        </p:txBody>
      </p:sp>
      <p:sp>
        <p:nvSpPr>
          <p:cNvPr id="176" name="object 176"/>
          <p:cNvSpPr txBox="1"/>
          <p:nvPr/>
        </p:nvSpPr>
        <p:spPr>
          <a:xfrm>
            <a:off x="6203469"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3</a:t>
            </a:r>
            <a:endParaRPr sz="800">
              <a:latin typeface="Arial"/>
              <a:cs typeface="Arial"/>
            </a:endParaRPr>
          </a:p>
        </p:txBody>
      </p:sp>
      <p:sp>
        <p:nvSpPr>
          <p:cNvPr id="177" name="object 177"/>
          <p:cNvSpPr txBox="1"/>
          <p:nvPr/>
        </p:nvSpPr>
        <p:spPr>
          <a:xfrm>
            <a:off x="6833491"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3</a:t>
            </a:r>
            <a:endParaRPr sz="800">
              <a:latin typeface="Arial"/>
              <a:cs typeface="Arial"/>
            </a:endParaRPr>
          </a:p>
        </p:txBody>
      </p:sp>
      <p:sp>
        <p:nvSpPr>
          <p:cNvPr id="178" name="object 178"/>
          <p:cNvSpPr/>
          <p:nvPr/>
        </p:nvSpPr>
        <p:spPr>
          <a:xfrm>
            <a:off x="2399788" y="3770993"/>
            <a:ext cx="128816" cy="91414"/>
          </a:xfrm>
          <a:prstGeom prst="rect">
            <a:avLst/>
          </a:prstGeom>
          <a:blipFill>
            <a:blip r:embed="rId3" cstate="print"/>
            <a:stretch>
              <a:fillRect/>
            </a:stretch>
          </a:blipFill>
        </p:spPr>
        <p:txBody>
          <a:bodyPr wrap="square" lIns="0" tIns="0" rIns="0" bIns="0" rtlCol="0"/>
          <a:lstStyle/>
          <a:p>
            <a:endParaRPr/>
          </a:p>
        </p:txBody>
      </p:sp>
      <p:sp>
        <p:nvSpPr>
          <p:cNvPr id="179" name="object 179"/>
          <p:cNvSpPr/>
          <p:nvPr/>
        </p:nvSpPr>
        <p:spPr>
          <a:xfrm>
            <a:off x="176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0" name="object 180"/>
          <p:cNvSpPr/>
          <p:nvPr/>
        </p:nvSpPr>
        <p:spPr>
          <a:xfrm>
            <a:off x="302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1" name="object 181"/>
          <p:cNvSpPr/>
          <p:nvPr/>
        </p:nvSpPr>
        <p:spPr>
          <a:xfrm>
            <a:off x="3659787" y="3770993"/>
            <a:ext cx="128816" cy="91414"/>
          </a:xfrm>
          <a:prstGeom prst="rect">
            <a:avLst/>
          </a:prstGeom>
          <a:blipFill>
            <a:blip r:embed="rId5" cstate="print"/>
            <a:stretch>
              <a:fillRect/>
            </a:stretch>
          </a:blipFill>
        </p:spPr>
        <p:txBody>
          <a:bodyPr wrap="square" lIns="0" tIns="0" rIns="0" bIns="0" rtlCol="0"/>
          <a:lstStyle/>
          <a:p>
            <a:endParaRPr/>
          </a:p>
        </p:txBody>
      </p:sp>
      <p:sp>
        <p:nvSpPr>
          <p:cNvPr id="182" name="object 182"/>
          <p:cNvSpPr/>
          <p:nvPr/>
        </p:nvSpPr>
        <p:spPr>
          <a:xfrm>
            <a:off x="4919788" y="3770993"/>
            <a:ext cx="128816" cy="91414"/>
          </a:xfrm>
          <a:prstGeom prst="rect">
            <a:avLst/>
          </a:prstGeom>
          <a:blipFill>
            <a:blip r:embed="rId3" cstate="print"/>
            <a:stretch>
              <a:fillRect/>
            </a:stretch>
          </a:blipFill>
        </p:spPr>
        <p:txBody>
          <a:bodyPr wrap="square" lIns="0" tIns="0" rIns="0" bIns="0" rtlCol="0"/>
          <a:lstStyle/>
          <a:p>
            <a:endParaRPr/>
          </a:p>
        </p:txBody>
      </p:sp>
      <p:sp>
        <p:nvSpPr>
          <p:cNvPr id="183" name="object 183"/>
          <p:cNvSpPr/>
          <p:nvPr/>
        </p:nvSpPr>
        <p:spPr>
          <a:xfrm>
            <a:off x="4289786" y="3770993"/>
            <a:ext cx="128816" cy="91414"/>
          </a:xfrm>
          <a:prstGeom prst="rect">
            <a:avLst/>
          </a:prstGeom>
          <a:blipFill>
            <a:blip r:embed="rId4" cstate="print"/>
            <a:stretch>
              <a:fillRect/>
            </a:stretch>
          </a:blipFill>
        </p:spPr>
        <p:txBody>
          <a:bodyPr wrap="square" lIns="0" tIns="0" rIns="0" bIns="0" rtlCol="0"/>
          <a:lstStyle/>
          <a:p>
            <a:endParaRPr/>
          </a:p>
        </p:txBody>
      </p:sp>
      <p:sp>
        <p:nvSpPr>
          <p:cNvPr id="184" name="object 184"/>
          <p:cNvSpPr/>
          <p:nvPr/>
        </p:nvSpPr>
        <p:spPr>
          <a:xfrm>
            <a:off x="617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5" name="object 185"/>
          <p:cNvSpPr/>
          <p:nvPr/>
        </p:nvSpPr>
        <p:spPr>
          <a:xfrm>
            <a:off x="554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6" name="object 186"/>
          <p:cNvSpPr/>
          <p:nvPr/>
        </p:nvSpPr>
        <p:spPr>
          <a:xfrm>
            <a:off x="680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7" name="object 187"/>
          <p:cNvSpPr/>
          <p:nvPr/>
        </p:nvSpPr>
        <p:spPr>
          <a:xfrm>
            <a:off x="239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88" name="object 188"/>
          <p:cNvSpPr/>
          <p:nvPr/>
        </p:nvSpPr>
        <p:spPr>
          <a:xfrm>
            <a:off x="176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89" name="object 189"/>
          <p:cNvSpPr/>
          <p:nvPr/>
        </p:nvSpPr>
        <p:spPr>
          <a:xfrm>
            <a:off x="304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0" name="object 190"/>
          <p:cNvSpPr/>
          <p:nvPr/>
        </p:nvSpPr>
        <p:spPr>
          <a:xfrm>
            <a:off x="3659789" y="4130992"/>
            <a:ext cx="128816" cy="91414"/>
          </a:xfrm>
          <a:prstGeom prst="rect">
            <a:avLst/>
          </a:prstGeom>
          <a:blipFill>
            <a:blip r:embed="rId7" cstate="print"/>
            <a:stretch>
              <a:fillRect/>
            </a:stretch>
          </a:blipFill>
        </p:spPr>
        <p:txBody>
          <a:bodyPr wrap="square" lIns="0" tIns="0" rIns="0" bIns="0" rtlCol="0"/>
          <a:lstStyle/>
          <a:p>
            <a:endParaRPr/>
          </a:p>
        </p:txBody>
      </p:sp>
      <p:sp>
        <p:nvSpPr>
          <p:cNvPr id="191" name="object 191"/>
          <p:cNvSpPr/>
          <p:nvPr/>
        </p:nvSpPr>
        <p:spPr>
          <a:xfrm>
            <a:off x="493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2" name="object 192"/>
          <p:cNvSpPr/>
          <p:nvPr/>
        </p:nvSpPr>
        <p:spPr>
          <a:xfrm>
            <a:off x="430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3" name="object 193"/>
          <p:cNvSpPr/>
          <p:nvPr/>
        </p:nvSpPr>
        <p:spPr>
          <a:xfrm>
            <a:off x="619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4" name="object 194"/>
          <p:cNvSpPr/>
          <p:nvPr/>
        </p:nvSpPr>
        <p:spPr>
          <a:xfrm>
            <a:off x="554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95" name="object 195"/>
          <p:cNvSpPr/>
          <p:nvPr/>
        </p:nvSpPr>
        <p:spPr>
          <a:xfrm>
            <a:off x="682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6" name="object 196"/>
          <p:cNvSpPr/>
          <p:nvPr/>
        </p:nvSpPr>
        <p:spPr>
          <a:xfrm>
            <a:off x="176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197" name="object 197"/>
          <p:cNvSpPr/>
          <p:nvPr/>
        </p:nvSpPr>
        <p:spPr>
          <a:xfrm>
            <a:off x="239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198" name="object 198"/>
          <p:cNvSpPr/>
          <p:nvPr/>
        </p:nvSpPr>
        <p:spPr>
          <a:xfrm>
            <a:off x="302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199" name="object 199"/>
          <p:cNvSpPr/>
          <p:nvPr/>
        </p:nvSpPr>
        <p:spPr>
          <a:xfrm>
            <a:off x="3659789" y="4490993"/>
            <a:ext cx="128816" cy="91414"/>
          </a:xfrm>
          <a:prstGeom prst="rect">
            <a:avLst/>
          </a:prstGeom>
          <a:blipFill>
            <a:blip r:embed="rId5" cstate="print"/>
            <a:stretch>
              <a:fillRect/>
            </a:stretch>
          </a:blipFill>
        </p:spPr>
        <p:txBody>
          <a:bodyPr wrap="square" lIns="0" tIns="0" rIns="0" bIns="0" rtlCol="0"/>
          <a:lstStyle/>
          <a:p>
            <a:endParaRPr/>
          </a:p>
        </p:txBody>
      </p:sp>
      <p:sp>
        <p:nvSpPr>
          <p:cNvPr id="200" name="object 200"/>
          <p:cNvSpPr/>
          <p:nvPr/>
        </p:nvSpPr>
        <p:spPr>
          <a:xfrm>
            <a:off x="4289788" y="4490993"/>
            <a:ext cx="128816" cy="91414"/>
          </a:xfrm>
          <a:prstGeom prst="rect">
            <a:avLst/>
          </a:prstGeom>
          <a:blipFill>
            <a:blip r:embed="rId3" cstate="print"/>
            <a:stretch>
              <a:fillRect/>
            </a:stretch>
          </a:blipFill>
        </p:spPr>
        <p:txBody>
          <a:bodyPr wrap="square" lIns="0" tIns="0" rIns="0" bIns="0" rtlCol="0"/>
          <a:lstStyle/>
          <a:p>
            <a:endParaRPr/>
          </a:p>
        </p:txBody>
      </p:sp>
      <p:sp>
        <p:nvSpPr>
          <p:cNvPr id="201" name="object 201"/>
          <p:cNvSpPr/>
          <p:nvPr/>
        </p:nvSpPr>
        <p:spPr>
          <a:xfrm>
            <a:off x="491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202" name="object 202"/>
          <p:cNvSpPr/>
          <p:nvPr/>
        </p:nvSpPr>
        <p:spPr>
          <a:xfrm>
            <a:off x="554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203" name="object 203"/>
          <p:cNvSpPr/>
          <p:nvPr/>
        </p:nvSpPr>
        <p:spPr>
          <a:xfrm>
            <a:off x="617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204" name="object 204"/>
          <p:cNvSpPr/>
          <p:nvPr/>
        </p:nvSpPr>
        <p:spPr>
          <a:xfrm>
            <a:off x="6809790" y="4490993"/>
            <a:ext cx="128816" cy="91414"/>
          </a:xfrm>
          <a:prstGeom prst="rect">
            <a:avLst/>
          </a:prstGeom>
          <a:blipFill>
            <a:blip r:embed="rId3" cstate="print"/>
            <a:stretch>
              <a:fillRect/>
            </a:stretch>
          </a:blipFill>
        </p:spPr>
        <p:txBody>
          <a:bodyPr wrap="square" lIns="0" tIns="0" rIns="0" bIns="0" rtlCol="0"/>
          <a:lstStyle/>
          <a:p>
            <a:endParaRPr/>
          </a:p>
        </p:txBody>
      </p:sp>
      <p:sp>
        <p:nvSpPr>
          <p:cNvPr id="206" name="object 206"/>
          <p:cNvSpPr/>
          <p:nvPr/>
        </p:nvSpPr>
        <p:spPr>
          <a:xfrm>
            <a:off x="178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7" name="object 207"/>
          <p:cNvSpPr/>
          <p:nvPr/>
        </p:nvSpPr>
        <p:spPr>
          <a:xfrm>
            <a:off x="241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8" name="object 208"/>
          <p:cNvSpPr/>
          <p:nvPr/>
        </p:nvSpPr>
        <p:spPr>
          <a:xfrm>
            <a:off x="304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9" name="object 209"/>
          <p:cNvSpPr/>
          <p:nvPr/>
        </p:nvSpPr>
        <p:spPr>
          <a:xfrm>
            <a:off x="3678558" y="4850988"/>
            <a:ext cx="91287" cy="91414"/>
          </a:xfrm>
          <a:prstGeom prst="rect">
            <a:avLst/>
          </a:prstGeom>
          <a:blipFill>
            <a:blip r:embed="rId9" cstate="print"/>
            <a:stretch>
              <a:fillRect/>
            </a:stretch>
          </a:blipFill>
        </p:spPr>
        <p:txBody>
          <a:bodyPr wrap="square" lIns="0" tIns="0" rIns="0" bIns="0" rtlCol="0"/>
          <a:lstStyle/>
          <a:p>
            <a:endParaRPr/>
          </a:p>
        </p:txBody>
      </p:sp>
      <p:sp>
        <p:nvSpPr>
          <p:cNvPr id="210" name="object 210"/>
          <p:cNvSpPr/>
          <p:nvPr/>
        </p:nvSpPr>
        <p:spPr>
          <a:xfrm>
            <a:off x="430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11" name="object 211"/>
          <p:cNvSpPr/>
          <p:nvPr/>
        </p:nvSpPr>
        <p:spPr>
          <a:xfrm>
            <a:off x="4938559" y="4850988"/>
            <a:ext cx="91287" cy="91414"/>
          </a:xfrm>
          <a:prstGeom prst="rect">
            <a:avLst/>
          </a:prstGeom>
          <a:blipFill>
            <a:blip r:embed="rId8" cstate="print"/>
            <a:stretch>
              <a:fillRect/>
            </a:stretch>
          </a:blipFill>
        </p:spPr>
        <p:txBody>
          <a:bodyPr wrap="square" lIns="0" tIns="0" rIns="0" bIns="0" rtlCol="0"/>
          <a:lstStyle/>
          <a:p>
            <a:endParaRPr/>
          </a:p>
        </p:txBody>
      </p:sp>
      <p:sp>
        <p:nvSpPr>
          <p:cNvPr id="212" name="object 212"/>
          <p:cNvSpPr/>
          <p:nvPr/>
        </p:nvSpPr>
        <p:spPr>
          <a:xfrm>
            <a:off x="5549790" y="4850992"/>
            <a:ext cx="128816" cy="91414"/>
          </a:xfrm>
          <a:prstGeom prst="rect">
            <a:avLst/>
          </a:prstGeom>
          <a:blipFill>
            <a:blip r:embed="rId3" cstate="print"/>
            <a:stretch>
              <a:fillRect/>
            </a:stretch>
          </a:blipFill>
        </p:spPr>
        <p:txBody>
          <a:bodyPr wrap="square" lIns="0" tIns="0" rIns="0" bIns="0" rtlCol="0"/>
          <a:lstStyle/>
          <a:p>
            <a:endParaRPr/>
          </a:p>
        </p:txBody>
      </p:sp>
      <p:sp>
        <p:nvSpPr>
          <p:cNvPr id="213" name="object 213"/>
          <p:cNvSpPr/>
          <p:nvPr/>
        </p:nvSpPr>
        <p:spPr>
          <a:xfrm>
            <a:off x="619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14" name="object 214"/>
          <p:cNvSpPr/>
          <p:nvPr/>
        </p:nvSpPr>
        <p:spPr>
          <a:xfrm>
            <a:off x="6809790" y="4850992"/>
            <a:ext cx="128816" cy="91414"/>
          </a:xfrm>
          <a:prstGeom prst="rect">
            <a:avLst/>
          </a:prstGeom>
          <a:blipFill>
            <a:blip r:embed="rId3" cstate="print"/>
            <a:stretch>
              <a:fillRect/>
            </a:stretch>
          </a:blipFill>
        </p:spPr>
        <p:txBody>
          <a:bodyPr wrap="square" lIns="0" tIns="0" rIns="0" bIns="0" rtlCol="0"/>
          <a:lstStyle/>
          <a:p>
            <a:endParaRPr/>
          </a:p>
        </p:txBody>
      </p:sp>
      <p:sp>
        <p:nvSpPr>
          <p:cNvPr id="215" name="object 215"/>
          <p:cNvSpPr txBox="1"/>
          <p:nvPr/>
        </p:nvSpPr>
        <p:spPr>
          <a:xfrm>
            <a:off x="411382" y="5179382"/>
            <a:ext cx="663575" cy="135935"/>
          </a:xfrm>
          <a:prstGeom prst="rect">
            <a:avLst/>
          </a:prstGeom>
        </p:spPr>
        <p:txBody>
          <a:bodyPr vert="horz" wrap="square" lIns="0" tIns="12700" rIns="0" bIns="0" rtlCol="0">
            <a:spAutoFit/>
          </a:bodyPr>
          <a:lstStyle/>
          <a:p>
            <a:pPr marL="12700">
              <a:lnSpc>
                <a:spcPct val="100000"/>
              </a:lnSpc>
              <a:spcBef>
                <a:spcPts val="100"/>
              </a:spcBef>
            </a:pPr>
            <a:r>
              <a:rPr lang="es-ES" sz="800" spc="-5" dirty="0">
                <a:solidFill>
                  <a:srgbClr val="58595B"/>
                </a:solidFill>
                <a:latin typeface="Arial"/>
                <a:cs typeface="Arial"/>
              </a:rPr>
              <a:t>Containers</a:t>
            </a:r>
            <a:endParaRPr sz="800" dirty="0">
              <a:latin typeface="Arial"/>
              <a:cs typeface="Arial"/>
            </a:endParaRPr>
          </a:p>
        </p:txBody>
      </p:sp>
      <p:sp>
        <p:nvSpPr>
          <p:cNvPr id="216" name="object 216"/>
          <p:cNvSpPr txBox="1"/>
          <p:nvPr/>
        </p:nvSpPr>
        <p:spPr>
          <a:xfrm>
            <a:off x="1629261" y="5179382"/>
            <a:ext cx="4102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20" dirty="0">
                <a:solidFill>
                  <a:srgbClr val="939598"/>
                </a:solidFill>
                <a:latin typeface="Arial"/>
                <a:cs typeface="Arial"/>
              </a:rPr>
              <a:t>-36</a:t>
            </a:r>
            <a:r>
              <a:rPr sz="800" dirty="0">
                <a:solidFill>
                  <a:srgbClr val="939598"/>
                </a:solidFill>
                <a:latin typeface="Arial"/>
                <a:cs typeface="Arial"/>
              </a:rPr>
              <a:t>0</a:t>
            </a:r>
            <a:endParaRPr sz="800">
              <a:latin typeface="Arial"/>
              <a:cs typeface="Arial"/>
            </a:endParaRPr>
          </a:p>
        </p:txBody>
      </p:sp>
      <p:sp>
        <p:nvSpPr>
          <p:cNvPr id="217" name="object 217"/>
          <p:cNvSpPr txBox="1"/>
          <p:nvPr/>
        </p:nvSpPr>
        <p:spPr>
          <a:xfrm>
            <a:off x="2240182"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18" name="object 218"/>
          <p:cNvSpPr txBox="1"/>
          <p:nvPr/>
        </p:nvSpPr>
        <p:spPr>
          <a:xfrm>
            <a:off x="2870203"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19" name="object 219"/>
          <p:cNvSpPr txBox="1"/>
          <p:nvPr/>
        </p:nvSpPr>
        <p:spPr>
          <a:xfrm>
            <a:off x="3500225"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20" name="object 220"/>
          <p:cNvSpPr txBox="1"/>
          <p:nvPr/>
        </p:nvSpPr>
        <p:spPr>
          <a:xfrm>
            <a:off x="4130247"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21" name="object 221"/>
          <p:cNvSpPr txBox="1"/>
          <p:nvPr/>
        </p:nvSpPr>
        <p:spPr>
          <a:xfrm>
            <a:off x="4783636" y="5179382"/>
            <a:ext cx="401320"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2" name="object 222"/>
          <p:cNvSpPr txBox="1"/>
          <p:nvPr/>
        </p:nvSpPr>
        <p:spPr>
          <a:xfrm>
            <a:off x="5390188" y="5118422"/>
            <a:ext cx="448309" cy="26924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a:p>
            <a:pPr marL="35560">
              <a:lnSpc>
                <a:spcPct val="100000"/>
              </a:lnSpc>
            </a:pPr>
            <a:r>
              <a:rPr sz="800" dirty="0">
                <a:solidFill>
                  <a:srgbClr val="939598"/>
                </a:solidFill>
                <a:latin typeface="Arial"/>
                <a:cs typeface="Arial"/>
              </a:rPr>
              <a:t>120-750</a:t>
            </a:r>
            <a:endParaRPr sz="800">
              <a:latin typeface="Arial"/>
              <a:cs typeface="Arial"/>
            </a:endParaRPr>
          </a:p>
        </p:txBody>
      </p:sp>
      <p:sp>
        <p:nvSpPr>
          <p:cNvPr id="223" name="object 223"/>
          <p:cNvSpPr txBox="1"/>
          <p:nvPr/>
        </p:nvSpPr>
        <p:spPr>
          <a:xfrm>
            <a:off x="6043679" y="5179382"/>
            <a:ext cx="401320"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4" name="object 224"/>
          <p:cNvSpPr txBox="1"/>
          <p:nvPr/>
        </p:nvSpPr>
        <p:spPr>
          <a:xfrm>
            <a:off x="6673701" y="5118422"/>
            <a:ext cx="401320" cy="26924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a:p>
            <a:pPr marL="12700">
              <a:lnSpc>
                <a:spcPct val="100000"/>
              </a:lnSpc>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5" name="object 225"/>
          <p:cNvSpPr/>
          <p:nvPr/>
        </p:nvSpPr>
        <p:spPr>
          <a:xfrm>
            <a:off x="178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6" name="object 226"/>
          <p:cNvSpPr/>
          <p:nvPr/>
        </p:nvSpPr>
        <p:spPr>
          <a:xfrm>
            <a:off x="241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7" name="object 227"/>
          <p:cNvSpPr/>
          <p:nvPr/>
        </p:nvSpPr>
        <p:spPr>
          <a:xfrm>
            <a:off x="304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8" name="object 228"/>
          <p:cNvSpPr/>
          <p:nvPr/>
        </p:nvSpPr>
        <p:spPr>
          <a:xfrm>
            <a:off x="3678558" y="5570989"/>
            <a:ext cx="91287" cy="91414"/>
          </a:xfrm>
          <a:prstGeom prst="rect">
            <a:avLst/>
          </a:prstGeom>
          <a:blipFill>
            <a:blip r:embed="rId9" cstate="print"/>
            <a:stretch>
              <a:fillRect/>
            </a:stretch>
          </a:blipFill>
        </p:spPr>
        <p:txBody>
          <a:bodyPr wrap="square" lIns="0" tIns="0" rIns="0" bIns="0" rtlCol="0"/>
          <a:lstStyle/>
          <a:p>
            <a:endParaRPr/>
          </a:p>
        </p:txBody>
      </p:sp>
      <p:sp>
        <p:nvSpPr>
          <p:cNvPr id="229" name="object 229"/>
          <p:cNvSpPr/>
          <p:nvPr/>
        </p:nvSpPr>
        <p:spPr>
          <a:xfrm>
            <a:off x="4289790" y="5570992"/>
            <a:ext cx="128816" cy="91414"/>
          </a:xfrm>
          <a:prstGeom prst="rect">
            <a:avLst/>
          </a:prstGeom>
          <a:blipFill>
            <a:blip r:embed="rId4" cstate="print"/>
            <a:stretch>
              <a:fillRect/>
            </a:stretch>
          </a:blipFill>
        </p:spPr>
        <p:txBody>
          <a:bodyPr wrap="square" lIns="0" tIns="0" rIns="0" bIns="0" rtlCol="0"/>
          <a:lstStyle/>
          <a:p>
            <a:endParaRPr/>
          </a:p>
        </p:txBody>
      </p:sp>
      <p:sp>
        <p:nvSpPr>
          <p:cNvPr id="230" name="object 230"/>
          <p:cNvSpPr/>
          <p:nvPr/>
        </p:nvSpPr>
        <p:spPr>
          <a:xfrm>
            <a:off x="4919790" y="5570992"/>
            <a:ext cx="128816" cy="91414"/>
          </a:xfrm>
          <a:prstGeom prst="rect">
            <a:avLst/>
          </a:prstGeom>
          <a:blipFill>
            <a:blip r:embed="rId4" cstate="print"/>
            <a:stretch>
              <a:fillRect/>
            </a:stretch>
          </a:blipFill>
        </p:spPr>
        <p:txBody>
          <a:bodyPr wrap="square" lIns="0" tIns="0" rIns="0" bIns="0" rtlCol="0"/>
          <a:lstStyle/>
          <a:p>
            <a:endParaRPr/>
          </a:p>
        </p:txBody>
      </p:sp>
      <p:sp>
        <p:nvSpPr>
          <p:cNvPr id="231" name="object 231"/>
          <p:cNvSpPr/>
          <p:nvPr/>
        </p:nvSpPr>
        <p:spPr>
          <a:xfrm>
            <a:off x="5549790" y="5570992"/>
            <a:ext cx="128816" cy="91414"/>
          </a:xfrm>
          <a:prstGeom prst="rect">
            <a:avLst/>
          </a:prstGeom>
          <a:blipFill>
            <a:blip r:embed="rId3" cstate="print"/>
            <a:stretch>
              <a:fillRect/>
            </a:stretch>
          </a:blipFill>
        </p:spPr>
        <p:txBody>
          <a:bodyPr wrap="square" lIns="0" tIns="0" rIns="0" bIns="0" rtlCol="0"/>
          <a:lstStyle/>
          <a:p>
            <a:endParaRPr/>
          </a:p>
        </p:txBody>
      </p:sp>
      <p:sp>
        <p:nvSpPr>
          <p:cNvPr id="232" name="object 232"/>
          <p:cNvSpPr/>
          <p:nvPr/>
        </p:nvSpPr>
        <p:spPr>
          <a:xfrm>
            <a:off x="6179790" y="5570992"/>
            <a:ext cx="128816" cy="91414"/>
          </a:xfrm>
          <a:prstGeom prst="rect">
            <a:avLst/>
          </a:prstGeom>
          <a:blipFill>
            <a:blip r:embed="rId3" cstate="print"/>
            <a:stretch>
              <a:fillRect/>
            </a:stretch>
          </a:blipFill>
        </p:spPr>
        <p:txBody>
          <a:bodyPr wrap="square" lIns="0" tIns="0" rIns="0" bIns="0" rtlCol="0"/>
          <a:lstStyle/>
          <a:p>
            <a:endParaRPr/>
          </a:p>
        </p:txBody>
      </p:sp>
      <p:sp>
        <p:nvSpPr>
          <p:cNvPr id="233" name="object 233"/>
          <p:cNvSpPr/>
          <p:nvPr/>
        </p:nvSpPr>
        <p:spPr>
          <a:xfrm>
            <a:off x="6809792" y="5570992"/>
            <a:ext cx="128816" cy="91414"/>
          </a:xfrm>
          <a:prstGeom prst="rect">
            <a:avLst/>
          </a:prstGeom>
          <a:blipFill>
            <a:blip r:embed="rId4" cstate="print"/>
            <a:stretch>
              <a:fillRect/>
            </a:stretch>
          </a:blipFill>
        </p:spPr>
        <p:txBody>
          <a:bodyPr wrap="square" lIns="0" tIns="0" rIns="0" bIns="0" rtlCol="0"/>
          <a:lstStyle/>
          <a:p>
            <a:endParaRPr/>
          </a:p>
        </p:txBody>
      </p:sp>
      <p:sp>
        <p:nvSpPr>
          <p:cNvPr id="234" name="object 234"/>
          <p:cNvSpPr/>
          <p:nvPr/>
        </p:nvSpPr>
        <p:spPr>
          <a:xfrm>
            <a:off x="178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35" name="object 235"/>
          <p:cNvSpPr/>
          <p:nvPr/>
        </p:nvSpPr>
        <p:spPr>
          <a:xfrm>
            <a:off x="241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6" name="object 236"/>
          <p:cNvSpPr/>
          <p:nvPr/>
        </p:nvSpPr>
        <p:spPr>
          <a:xfrm>
            <a:off x="304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7" name="object 237"/>
          <p:cNvSpPr/>
          <p:nvPr/>
        </p:nvSpPr>
        <p:spPr>
          <a:xfrm>
            <a:off x="3659792" y="5930993"/>
            <a:ext cx="128816" cy="91414"/>
          </a:xfrm>
          <a:prstGeom prst="rect">
            <a:avLst/>
          </a:prstGeom>
          <a:blipFill>
            <a:blip r:embed="rId7" cstate="print"/>
            <a:stretch>
              <a:fillRect/>
            </a:stretch>
          </a:blipFill>
        </p:spPr>
        <p:txBody>
          <a:bodyPr wrap="square" lIns="0" tIns="0" rIns="0" bIns="0" rtlCol="0"/>
          <a:lstStyle/>
          <a:p>
            <a:endParaRPr/>
          </a:p>
        </p:txBody>
      </p:sp>
      <p:sp>
        <p:nvSpPr>
          <p:cNvPr id="238" name="object 238"/>
          <p:cNvSpPr/>
          <p:nvPr/>
        </p:nvSpPr>
        <p:spPr>
          <a:xfrm>
            <a:off x="430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9" name="object 239"/>
          <p:cNvSpPr/>
          <p:nvPr/>
        </p:nvSpPr>
        <p:spPr>
          <a:xfrm>
            <a:off x="493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40" name="object 240"/>
          <p:cNvSpPr/>
          <p:nvPr/>
        </p:nvSpPr>
        <p:spPr>
          <a:xfrm>
            <a:off x="556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41" name="object 241"/>
          <p:cNvSpPr/>
          <p:nvPr/>
        </p:nvSpPr>
        <p:spPr>
          <a:xfrm>
            <a:off x="619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42" name="object 242"/>
          <p:cNvSpPr/>
          <p:nvPr/>
        </p:nvSpPr>
        <p:spPr>
          <a:xfrm>
            <a:off x="682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43" name="object 243"/>
          <p:cNvSpPr txBox="1"/>
          <p:nvPr/>
        </p:nvSpPr>
        <p:spPr>
          <a:xfrm>
            <a:off x="411383" y="5539351"/>
            <a:ext cx="1064891" cy="794833"/>
          </a:xfrm>
          <a:prstGeom prst="rect">
            <a:avLst/>
          </a:prstGeom>
        </p:spPr>
        <p:txBody>
          <a:bodyPr vert="horz" wrap="square" lIns="0" tIns="12700" rIns="0" bIns="0" rtlCol="0">
            <a:spAutoFit/>
          </a:bodyPr>
          <a:lstStyle/>
          <a:p>
            <a:pPr marL="12700">
              <a:lnSpc>
                <a:spcPct val="100000"/>
              </a:lnSpc>
              <a:spcBef>
                <a:spcPts val="100"/>
              </a:spcBef>
            </a:pPr>
            <a:r>
              <a:rPr lang="nl-BE" sz="800" spc="-5" dirty="0">
                <a:solidFill>
                  <a:srgbClr val="58595B"/>
                </a:solidFill>
                <a:latin typeface="Arial"/>
                <a:cs typeface="Arial"/>
              </a:rPr>
              <a:t>Metalen dienblad, </a:t>
            </a:r>
            <a:r>
              <a:rPr lang="nl-BE" sz="800" spc="-5" dirty="0" err="1">
                <a:solidFill>
                  <a:srgbClr val="58595B"/>
                </a:solidFill>
                <a:latin typeface="Arial"/>
                <a:cs typeface="Arial"/>
              </a:rPr>
              <a:t>PaP</a:t>
            </a:r>
            <a:endParaRPr sz="800" dirty="0">
              <a:latin typeface="Arial"/>
              <a:cs typeface="Arial"/>
            </a:endParaRPr>
          </a:p>
          <a:p>
            <a:pPr marL="12700" marR="264795">
              <a:lnSpc>
                <a:spcPct val="295300"/>
              </a:lnSpc>
            </a:pPr>
            <a:r>
              <a:rPr lang="es-ES" sz="800" dirty="0" err="1">
                <a:solidFill>
                  <a:srgbClr val="58595B"/>
                </a:solidFill>
                <a:latin typeface="Arial"/>
                <a:cs typeface="Arial"/>
              </a:rPr>
              <a:t>Sac</a:t>
            </a:r>
            <a:r>
              <a:rPr sz="800" dirty="0">
                <a:solidFill>
                  <a:srgbClr val="58595B"/>
                </a:solidFill>
                <a:latin typeface="Arial"/>
                <a:cs typeface="Arial"/>
              </a:rPr>
              <a:t>, </a:t>
            </a:r>
            <a:r>
              <a:rPr sz="800" dirty="0" err="1">
                <a:solidFill>
                  <a:srgbClr val="58595B"/>
                </a:solidFill>
                <a:latin typeface="Arial"/>
                <a:cs typeface="Arial"/>
              </a:rPr>
              <a:t>PaP</a:t>
            </a:r>
            <a:r>
              <a:rPr sz="800" dirty="0">
                <a:solidFill>
                  <a:srgbClr val="58595B"/>
                </a:solidFill>
                <a:latin typeface="Arial"/>
                <a:cs typeface="Arial"/>
              </a:rPr>
              <a:t>  </a:t>
            </a:r>
            <a:r>
              <a:rPr lang="fr-FR" sz="800" dirty="0">
                <a:solidFill>
                  <a:srgbClr val="58595B"/>
                </a:solidFill>
                <a:latin typeface="Arial"/>
                <a:cs typeface="Arial"/>
              </a:rPr>
              <a:t>Porte</a:t>
            </a:r>
            <a:r>
              <a:rPr sz="800" spc="-85" dirty="0">
                <a:solidFill>
                  <a:srgbClr val="58595B"/>
                </a:solidFill>
                <a:latin typeface="Arial"/>
                <a:cs typeface="Arial"/>
              </a:rPr>
              <a:t> </a:t>
            </a:r>
            <a:endParaRPr lang="nl-BE" sz="800" spc="-5" dirty="0">
              <a:solidFill>
                <a:srgbClr val="58595B"/>
              </a:solidFill>
              <a:latin typeface="Arial"/>
              <a:cs typeface="Arial"/>
            </a:endParaRPr>
          </a:p>
          <a:p>
            <a:pPr marL="12700" marR="264795">
              <a:lnSpc>
                <a:spcPct val="295300"/>
              </a:lnSpc>
            </a:pPr>
            <a:r>
              <a:rPr lang="nl-BE" sz="800" spc="-5" dirty="0">
                <a:solidFill>
                  <a:srgbClr val="58595B"/>
                </a:solidFill>
                <a:latin typeface="Arial"/>
                <a:cs typeface="Arial"/>
              </a:rPr>
              <a:t>Zijdelings</a:t>
            </a:r>
            <a:endParaRPr sz="800" dirty="0">
              <a:latin typeface="Arial"/>
              <a:cs typeface="Arial"/>
            </a:endParaRPr>
          </a:p>
        </p:txBody>
      </p:sp>
      <p:sp>
        <p:nvSpPr>
          <p:cNvPr id="244" name="object 244"/>
          <p:cNvSpPr/>
          <p:nvPr/>
        </p:nvSpPr>
        <p:spPr>
          <a:xfrm>
            <a:off x="1769791" y="6290992"/>
            <a:ext cx="128816" cy="91414"/>
          </a:xfrm>
          <a:prstGeom prst="rect">
            <a:avLst/>
          </a:prstGeom>
          <a:blipFill>
            <a:blip r:embed="rId4" cstate="print"/>
            <a:stretch>
              <a:fillRect/>
            </a:stretch>
          </a:blipFill>
        </p:spPr>
        <p:txBody>
          <a:bodyPr wrap="square" lIns="0" tIns="0" rIns="0" bIns="0" rtlCol="0"/>
          <a:lstStyle/>
          <a:p>
            <a:endParaRPr/>
          </a:p>
        </p:txBody>
      </p:sp>
      <p:sp>
        <p:nvSpPr>
          <p:cNvPr id="245" name="object 245"/>
          <p:cNvSpPr/>
          <p:nvPr/>
        </p:nvSpPr>
        <p:spPr>
          <a:xfrm>
            <a:off x="2399792" y="6290992"/>
            <a:ext cx="128816" cy="91414"/>
          </a:xfrm>
          <a:prstGeom prst="rect">
            <a:avLst/>
          </a:prstGeom>
          <a:blipFill>
            <a:blip r:embed="rId4" cstate="print"/>
            <a:stretch>
              <a:fillRect/>
            </a:stretch>
          </a:blipFill>
        </p:spPr>
        <p:txBody>
          <a:bodyPr wrap="square" lIns="0" tIns="0" rIns="0" bIns="0" rtlCol="0"/>
          <a:lstStyle/>
          <a:p>
            <a:endParaRPr/>
          </a:p>
        </p:txBody>
      </p:sp>
      <p:sp>
        <p:nvSpPr>
          <p:cNvPr id="246" name="object 246"/>
          <p:cNvSpPr/>
          <p:nvPr/>
        </p:nvSpPr>
        <p:spPr>
          <a:xfrm>
            <a:off x="3029792" y="6290992"/>
            <a:ext cx="128816" cy="91414"/>
          </a:xfrm>
          <a:prstGeom prst="rect">
            <a:avLst/>
          </a:prstGeom>
          <a:blipFill>
            <a:blip r:embed="rId3" cstate="print"/>
            <a:stretch>
              <a:fillRect/>
            </a:stretch>
          </a:blipFill>
        </p:spPr>
        <p:txBody>
          <a:bodyPr wrap="square" lIns="0" tIns="0" rIns="0" bIns="0" rtlCol="0"/>
          <a:lstStyle/>
          <a:p>
            <a:endParaRPr/>
          </a:p>
        </p:txBody>
      </p:sp>
      <p:sp>
        <p:nvSpPr>
          <p:cNvPr id="247" name="object 247"/>
          <p:cNvSpPr/>
          <p:nvPr/>
        </p:nvSpPr>
        <p:spPr>
          <a:xfrm>
            <a:off x="3659792" y="6290992"/>
            <a:ext cx="128816" cy="91414"/>
          </a:xfrm>
          <a:prstGeom prst="rect">
            <a:avLst/>
          </a:prstGeom>
          <a:blipFill>
            <a:blip r:embed="rId5" cstate="print"/>
            <a:stretch>
              <a:fillRect/>
            </a:stretch>
          </a:blipFill>
        </p:spPr>
        <p:txBody>
          <a:bodyPr wrap="square" lIns="0" tIns="0" rIns="0" bIns="0" rtlCol="0"/>
          <a:lstStyle/>
          <a:p>
            <a:endParaRPr/>
          </a:p>
        </p:txBody>
      </p:sp>
      <p:sp>
        <p:nvSpPr>
          <p:cNvPr id="248" name="object 248"/>
          <p:cNvSpPr/>
          <p:nvPr/>
        </p:nvSpPr>
        <p:spPr>
          <a:xfrm>
            <a:off x="4289792" y="6290992"/>
            <a:ext cx="128816" cy="91414"/>
          </a:xfrm>
          <a:prstGeom prst="rect">
            <a:avLst/>
          </a:prstGeom>
          <a:blipFill>
            <a:blip r:embed="rId4" cstate="print"/>
            <a:stretch>
              <a:fillRect/>
            </a:stretch>
          </a:blipFill>
        </p:spPr>
        <p:txBody>
          <a:bodyPr wrap="square" lIns="0" tIns="0" rIns="0" bIns="0" rtlCol="0"/>
          <a:lstStyle/>
          <a:p>
            <a:endParaRPr/>
          </a:p>
        </p:txBody>
      </p:sp>
      <p:sp>
        <p:nvSpPr>
          <p:cNvPr id="249" name="object 249"/>
          <p:cNvSpPr/>
          <p:nvPr/>
        </p:nvSpPr>
        <p:spPr>
          <a:xfrm>
            <a:off x="4919793" y="6290992"/>
            <a:ext cx="128816" cy="91414"/>
          </a:xfrm>
          <a:prstGeom prst="rect">
            <a:avLst/>
          </a:prstGeom>
          <a:blipFill>
            <a:blip r:embed="rId3" cstate="print"/>
            <a:stretch>
              <a:fillRect/>
            </a:stretch>
          </a:blipFill>
        </p:spPr>
        <p:txBody>
          <a:bodyPr wrap="square" lIns="0" tIns="0" rIns="0" bIns="0" rtlCol="0"/>
          <a:lstStyle/>
          <a:p>
            <a:endParaRPr/>
          </a:p>
        </p:txBody>
      </p:sp>
      <p:sp>
        <p:nvSpPr>
          <p:cNvPr id="250" name="object 250"/>
          <p:cNvSpPr/>
          <p:nvPr/>
        </p:nvSpPr>
        <p:spPr>
          <a:xfrm>
            <a:off x="5549791" y="6290992"/>
            <a:ext cx="128816" cy="91414"/>
          </a:xfrm>
          <a:prstGeom prst="rect">
            <a:avLst/>
          </a:prstGeom>
          <a:blipFill>
            <a:blip r:embed="rId3" cstate="print"/>
            <a:stretch>
              <a:fillRect/>
            </a:stretch>
          </a:blipFill>
        </p:spPr>
        <p:txBody>
          <a:bodyPr wrap="square" lIns="0" tIns="0" rIns="0" bIns="0" rtlCol="0"/>
          <a:lstStyle/>
          <a:p>
            <a:endParaRPr/>
          </a:p>
        </p:txBody>
      </p:sp>
      <p:sp>
        <p:nvSpPr>
          <p:cNvPr id="251" name="object 251"/>
          <p:cNvSpPr/>
          <p:nvPr/>
        </p:nvSpPr>
        <p:spPr>
          <a:xfrm>
            <a:off x="6179793" y="6290992"/>
            <a:ext cx="128816" cy="91414"/>
          </a:xfrm>
          <a:prstGeom prst="rect">
            <a:avLst/>
          </a:prstGeom>
          <a:blipFill>
            <a:blip r:embed="rId4" cstate="print"/>
            <a:stretch>
              <a:fillRect/>
            </a:stretch>
          </a:blipFill>
        </p:spPr>
        <p:txBody>
          <a:bodyPr wrap="square" lIns="0" tIns="0" rIns="0" bIns="0" rtlCol="0"/>
          <a:lstStyle/>
          <a:p>
            <a:endParaRPr/>
          </a:p>
        </p:txBody>
      </p:sp>
      <p:sp>
        <p:nvSpPr>
          <p:cNvPr id="252" name="object 252"/>
          <p:cNvSpPr/>
          <p:nvPr/>
        </p:nvSpPr>
        <p:spPr>
          <a:xfrm>
            <a:off x="6809793" y="6290992"/>
            <a:ext cx="128816" cy="91414"/>
          </a:xfrm>
          <a:prstGeom prst="rect">
            <a:avLst/>
          </a:prstGeom>
          <a:blipFill>
            <a:blip r:embed="rId3" cstate="print"/>
            <a:stretch>
              <a:fillRect/>
            </a:stretch>
          </a:blipFill>
        </p:spPr>
        <p:txBody>
          <a:bodyPr wrap="square" lIns="0" tIns="0" rIns="0" bIns="0" rtlCol="0"/>
          <a:lstStyle/>
          <a:p>
            <a:endParaRPr/>
          </a:p>
        </p:txBody>
      </p:sp>
      <p:sp>
        <p:nvSpPr>
          <p:cNvPr id="253" name="object 253"/>
          <p:cNvSpPr txBox="1"/>
          <p:nvPr/>
        </p:nvSpPr>
        <p:spPr>
          <a:xfrm>
            <a:off x="411383" y="6619382"/>
            <a:ext cx="702675"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58595B"/>
                </a:solidFill>
                <a:latin typeface="Arial"/>
                <a:cs typeface="Arial"/>
              </a:rPr>
              <a:t>Trede</a:t>
            </a:r>
            <a:r>
              <a:rPr lang="fr-FR" sz="800" dirty="0">
                <a:solidFill>
                  <a:srgbClr val="58595B"/>
                </a:solidFill>
                <a:latin typeface="Arial"/>
                <a:cs typeface="Arial"/>
              </a:rPr>
              <a:t>(s)</a:t>
            </a:r>
            <a:endParaRPr sz="800" dirty="0">
              <a:latin typeface="Arial"/>
              <a:cs typeface="Arial"/>
            </a:endParaRPr>
          </a:p>
        </p:txBody>
      </p:sp>
      <p:sp>
        <p:nvSpPr>
          <p:cNvPr id="254" name="object 254"/>
          <p:cNvSpPr txBox="1"/>
          <p:nvPr/>
        </p:nvSpPr>
        <p:spPr>
          <a:xfrm>
            <a:off x="1751285"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5" name="object 255"/>
          <p:cNvSpPr txBox="1"/>
          <p:nvPr/>
        </p:nvSpPr>
        <p:spPr>
          <a:xfrm>
            <a:off x="2381307"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6" name="object 256"/>
          <p:cNvSpPr txBox="1"/>
          <p:nvPr/>
        </p:nvSpPr>
        <p:spPr>
          <a:xfrm>
            <a:off x="3011328"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7" name="object 257"/>
          <p:cNvSpPr txBox="1"/>
          <p:nvPr/>
        </p:nvSpPr>
        <p:spPr>
          <a:xfrm>
            <a:off x="3641350"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8" name="object 258"/>
          <p:cNvSpPr txBox="1"/>
          <p:nvPr/>
        </p:nvSpPr>
        <p:spPr>
          <a:xfrm>
            <a:off x="4271371"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9" name="object 259"/>
          <p:cNvSpPr txBox="1"/>
          <p:nvPr/>
        </p:nvSpPr>
        <p:spPr>
          <a:xfrm>
            <a:off x="4901393"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0" name="object 260"/>
          <p:cNvSpPr txBox="1"/>
          <p:nvPr/>
        </p:nvSpPr>
        <p:spPr>
          <a:xfrm>
            <a:off x="5531415"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1" name="object 261"/>
          <p:cNvSpPr txBox="1"/>
          <p:nvPr/>
        </p:nvSpPr>
        <p:spPr>
          <a:xfrm>
            <a:off x="6161436"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2" name="object 262"/>
          <p:cNvSpPr txBox="1"/>
          <p:nvPr/>
        </p:nvSpPr>
        <p:spPr>
          <a:xfrm>
            <a:off x="6791458"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3" name="object 263"/>
          <p:cNvSpPr txBox="1"/>
          <p:nvPr/>
        </p:nvSpPr>
        <p:spPr>
          <a:xfrm>
            <a:off x="411587" y="7123419"/>
            <a:ext cx="511175" cy="135935"/>
          </a:xfrm>
          <a:prstGeom prst="rect">
            <a:avLst/>
          </a:prstGeom>
        </p:spPr>
        <p:txBody>
          <a:bodyPr vert="horz" wrap="square" lIns="0" tIns="12700" rIns="0" bIns="0" rtlCol="0">
            <a:spAutoFit/>
          </a:bodyPr>
          <a:lstStyle/>
          <a:p>
            <a:pPr marL="12700">
              <a:lnSpc>
                <a:spcPct val="100000"/>
              </a:lnSpc>
              <a:spcBef>
                <a:spcPts val="100"/>
              </a:spcBef>
            </a:pPr>
            <a:r>
              <a:rPr lang="fr-FR" sz="800" spc="-5" dirty="0" err="1">
                <a:solidFill>
                  <a:srgbClr val="58595B"/>
                </a:solidFill>
                <a:latin typeface="Arial"/>
                <a:cs typeface="Arial"/>
              </a:rPr>
              <a:t>Capaciteit</a:t>
            </a:r>
            <a:r>
              <a:rPr lang="fr-FR" sz="800" spc="-5" dirty="0">
                <a:solidFill>
                  <a:srgbClr val="58595B"/>
                </a:solidFill>
                <a:latin typeface="Arial"/>
                <a:cs typeface="Arial"/>
              </a:rPr>
              <a:t> </a:t>
            </a:r>
            <a:endParaRPr sz="800" dirty="0">
              <a:latin typeface="Arial"/>
              <a:cs typeface="Arial"/>
            </a:endParaRPr>
          </a:p>
        </p:txBody>
      </p:sp>
      <p:sp>
        <p:nvSpPr>
          <p:cNvPr id="264" name="object 264"/>
          <p:cNvSpPr txBox="1"/>
          <p:nvPr/>
        </p:nvSpPr>
        <p:spPr>
          <a:xfrm>
            <a:off x="1560480" y="7123419"/>
            <a:ext cx="548005"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2,2-3,5</a:t>
            </a:r>
            <a:r>
              <a:rPr sz="800" spc="-35"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p:txBody>
      </p:sp>
      <p:sp>
        <p:nvSpPr>
          <p:cNvPr id="265" name="object 265"/>
          <p:cNvSpPr txBox="1"/>
          <p:nvPr/>
        </p:nvSpPr>
        <p:spPr>
          <a:xfrm>
            <a:off x="2280963" y="7123383"/>
            <a:ext cx="36703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6" name="object 266"/>
          <p:cNvSpPr txBox="1"/>
          <p:nvPr/>
        </p:nvSpPr>
        <p:spPr>
          <a:xfrm>
            <a:off x="2916571" y="7123383"/>
            <a:ext cx="355600" cy="147320"/>
          </a:xfrm>
          <a:prstGeom prst="rect">
            <a:avLst/>
          </a:prstGeom>
        </p:spPr>
        <p:txBody>
          <a:bodyPr vert="horz" wrap="square" lIns="0" tIns="12700" rIns="0" bIns="0" rtlCol="0">
            <a:spAutoFit/>
          </a:bodyPr>
          <a:lstStyle/>
          <a:p>
            <a:pPr marL="38100">
              <a:lnSpc>
                <a:spcPct val="100000"/>
              </a:lnSpc>
              <a:spcBef>
                <a:spcPts val="100"/>
              </a:spcBef>
            </a:pPr>
            <a:r>
              <a:rPr sz="800" spc="-25" dirty="0">
                <a:solidFill>
                  <a:srgbClr val="939598"/>
                </a:solidFill>
                <a:latin typeface="Arial"/>
                <a:cs typeface="Arial"/>
              </a:rPr>
              <a:t>7,0</a:t>
            </a:r>
            <a:r>
              <a:rPr sz="800" spc="-40"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p:txBody>
      </p:sp>
      <p:sp>
        <p:nvSpPr>
          <p:cNvPr id="267" name="object 267"/>
          <p:cNvSpPr txBox="1"/>
          <p:nvPr/>
        </p:nvSpPr>
        <p:spPr>
          <a:xfrm>
            <a:off x="3540963" y="7123383"/>
            <a:ext cx="36703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8" name="object 268"/>
          <p:cNvSpPr txBox="1"/>
          <p:nvPr/>
        </p:nvSpPr>
        <p:spPr>
          <a:xfrm>
            <a:off x="4214636" y="7123383"/>
            <a:ext cx="279400" cy="147320"/>
          </a:xfrm>
          <a:prstGeom prst="rect">
            <a:avLst/>
          </a:prstGeom>
        </p:spPr>
        <p:txBody>
          <a:bodyPr vert="horz" wrap="square" lIns="0" tIns="12700" rIns="0" bIns="0" rtlCol="0">
            <a:spAutoFit/>
          </a:bodyPr>
          <a:lstStyle/>
          <a:p>
            <a:pPr marL="38100">
              <a:lnSpc>
                <a:spcPct val="100000"/>
              </a:lnSpc>
              <a:spcBef>
                <a:spcPts val="100"/>
              </a:spcBef>
            </a:pPr>
            <a:r>
              <a:rPr sz="800" dirty="0">
                <a:solidFill>
                  <a:srgbClr val="939598"/>
                </a:solidFill>
                <a:latin typeface="Arial"/>
                <a:cs typeface="Arial"/>
              </a:rPr>
              <a:t>7</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9" name="object 269"/>
          <p:cNvSpPr txBox="1"/>
          <p:nvPr/>
        </p:nvSpPr>
        <p:spPr>
          <a:xfrm>
            <a:off x="4699129" y="7062423"/>
            <a:ext cx="570230" cy="269240"/>
          </a:xfrm>
          <a:prstGeom prst="rect">
            <a:avLst/>
          </a:prstGeom>
        </p:spPr>
        <p:txBody>
          <a:bodyPr vert="horz" wrap="square" lIns="0" tIns="12700" rIns="0" bIns="0" rtlCol="0">
            <a:spAutoFit/>
          </a:bodyPr>
          <a:lstStyle/>
          <a:p>
            <a:pPr marL="44450">
              <a:lnSpc>
                <a:spcPct val="100000"/>
              </a:lnSpc>
              <a:spcBef>
                <a:spcPts val="100"/>
              </a:spcBef>
            </a:pPr>
            <a:r>
              <a:rPr sz="800" spc="-15" dirty="0">
                <a:solidFill>
                  <a:srgbClr val="939598"/>
                </a:solidFill>
                <a:latin typeface="Arial"/>
                <a:cs typeface="Arial"/>
              </a:rPr>
              <a:t>2,1+4,9</a:t>
            </a:r>
            <a:r>
              <a:rPr sz="800" spc="-65"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a:p>
            <a:pPr marL="38100">
              <a:lnSpc>
                <a:spcPct val="100000"/>
              </a:lnSpc>
            </a:pPr>
            <a:r>
              <a:rPr sz="800" dirty="0">
                <a:solidFill>
                  <a:srgbClr val="939598"/>
                </a:solidFill>
                <a:latin typeface="Arial"/>
                <a:cs typeface="Arial"/>
              </a:rPr>
              <a:t>3,5+3,5</a:t>
            </a:r>
            <a:r>
              <a:rPr sz="800" spc="-7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70" name="object 270"/>
          <p:cNvSpPr txBox="1"/>
          <p:nvPr/>
        </p:nvSpPr>
        <p:spPr>
          <a:xfrm>
            <a:off x="5371744" y="7123383"/>
            <a:ext cx="48514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3,5+5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71" name="object 271"/>
          <p:cNvSpPr txBox="1"/>
          <p:nvPr/>
        </p:nvSpPr>
        <p:spPr>
          <a:xfrm>
            <a:off x="5999930" y="7062423"/>
            <a:ext cx="488950" cy="26924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939598"/>
                </a:solidFill>
                <a:latin typeface="Arial"/>
                <a:cs typeface="Arial"/>
              </a:rPr>
              <a:t>1,5+50/50</a:t>
            </a:r>
            <a:endParaRPr sz="800">
              <a:latin typeface="Arial"/>
              <a:cs typeface="Arial"/>
            </a:endParaRPr>
          </a:p>
          <a:p>
            <a:pPr marL="17145">
              <a:lnSpc>
                <a:spcPct val="100000"/>
              </a:lnSpc>
            </a:pPr>
            <a:r>
              <a:rPr sz="800" spc="-5" dirty="0">
                <a:solidFill>
                  <a:srgbClr val="939598"/>
                </a:solidFill>
                <a:latin typeface="Arial"/>
                <a:cs typeface="Arial"/>
              </a:rPr>
              <a:t>1,5+70/30</a:t>
            </a:r>
            <a:endParaRPr sz="800">
              <a:latin typeface="Arial"/>
              <a:cs typeface="Arial"/>
            </a:endParaRPr>
          </a:p>
        </p:txBody>
      </p:sp>
      <p:sp>
        <p:nvSpPr>
          <p:cNvPr id="272" name="object 272"/>
          <p:cNvSpPr txBox="1"/>
          <p:nvPr/>
        </p:nvSpPr>
        <p:spPr>
          <a:xfrm>
            <a:off x="6627717" y="7062423"/>
            <a:ext cx="493395" cy="26924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3,5+50/50</a:t>
            </a:r>
            <a:endParaRPr sz="800">
              <a:latin typeface="Arial"/>
              <a:cs typeface="Arial"/>
            </a:endParaRPr>
          </a:p>
          <a:p>
            <a:pPr marL="17145">
              <a:lnSpc>
                <a:spcPct val="100000"/>
              </a:lnSpc>
            </a:pPr>
            <a:r>
              <a:rPr sz="800" dirty="0">
                <a:solidFill>
                  <a:srgbClr val="939598"/>
                </a:solidFill>
                <a:latin typeface="Arial"/>
                <a:cs typeface="Arial"/>
              </a:rPr>
              <a:t>3,5+70/30</a:t>
            </a:r>
            <a:endParaRPr sz="800">
              <a:latin typeface="Arial"/>
              <a:cs typeface="Arial"/>
            </a:endParaRPr>
          </a:p>
        </p:txBody>
      </p:sp>
      <p:sp>
        <p:nvSpPr>
          <p:cNvPr id="273" name="object 273"/>
          <p:cNvSpPr txBox="1"/>
          <p:nvPr/>
        </p:nvSpPr>
        <p:spPr>
          <a:xfrm>
            <a:off x="411422" y="7627421"/>
            <a:ext cx="748909"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58595B"/>
                </a:solidFill>
                <a:latin typeface="Arial"/>
                <a:cs typeface="Arial"/>
              </a:rPr>
              <a:t>Chassis</a:t>
            </a:r>
            <a:r>
              <a:rPr lang="fr-FR" sz="800" dirty="0">
                <a:solidFill>
                  <a:srgbClr val="58595B"/>
                </a:solidFill>
                <a:latin typeface="Arial"/>
                <a:cs typeface="Arial"/>
              </a:rPr>
              <a:t> GVWR</a:t>
            </a:r>
            <a:endParaRPr sz="800" dirty="0">
              <a:latin typeface="Arial"/>
              <a:cs typeface="Arial"/>
            </a:endParaRPr>
          </a:p>
        </p:txBody>
      </p:sp>
      <p:sp>
        <p:nvSpPr>
          <p:cNvPr id="274" name="object 274"/>
          <p:cNvSpPr txBox="1"/>
          <p:nvPr/>
        </p:nvSpPr>
        <p:spPr>
          <a:xfrm>
            <a:off x="1637938" y="7627421"/>
            <a:ext cx="39306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1,7-2,2</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5" name="object 275"/>
          <p:cNvSpPr txBox="1"/>
          <p:nvPr/>
        </p:nvSpPr>
        <p:spPr>
          <a:xfrm>
            <a:off x="2301081" y="7627421"/>
            <a:ext cx="326390"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3,5-5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6" name="object 276"/>
          <p:cNvSpPr txBox="1"/>
          <p:nvPr/>
        </p:nvSpPr>
        <p:spPr>
          <a:xfrm>
            <a:off x="2939332" y="7627421"/>
            <a:ext cx="31051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5-7,5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7" name="object 277"/>
          <p:cNvSpPr txBox="1"/>
          <p:nvPr/>
        </p:nvSpPr>
        <p:spPr>
          <a:xfrm>
            <a:off x="3561124" y="7627421"/>
            <a:ext cx="326390"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3,5-5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8" name="object 278"/>
          <p:cNvSpPr txBox="1"/>
          <p:nvPr/>
        </p:nvSpPr>
        <p:spPr>
          <a:xfrm>
            <a:off x="4199375" y="7627421"/>
            <a:ext cx="31051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5-7,5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9" name="object 279"/>
          <p:cNvSpPr txBox="1"/>
          <p:nvPr/>
        </p:nvSpPr>
        <p:spPr>
          <a:xfrm>
            <a:off x="4876539" y="7627421"/>
            <a:ext cx="21590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0" name="object 280"/>
          <p:cNvSpPr txBox="1"/>
          <p:nvPr/>
        </p:nvSpPr>
        <p:spPr>
          <a:xfrm>
            <a:off x="5506561" y="7627421"/>
            <a:ext cx="21590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1" name="object 281"/>
          <p:cNvSpPr txBox="1"/>
          <p:nvPr/>
        </p:nvSpPr>
        <p:spPr>
          <a:xfrm>
            <a:off x="6063329" y="7627421"/>
            <a:ext cx="36258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7,5-10</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2" name="object 282"/>
          <p:cNvSpPr txBox="1"/>
          <p:nvPr/>
        </p:nvSpPr>
        <p:spPr>
          <a:xfrm>
            <a:off x="6693351" y="7627421"/>
            <a:ext cx="36258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7,5-10</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3" name="object 283"/>
          <p:cNvSpPr txBox="1"/>
          <p:nvPr/>
        </p:nvSpPr>
        <p:spPr>
          <a:xfrm>
            <a:off x="411384" y="7966915"/>
            <a:ext cx="1080135" cy="324448"/>
          </a:xfrm>
          <a:prstGeom prst="rect">
            <a:avLst/>
          </a:prstGeom>
        </p:spPr>
        <p:txBody>
          <a:bodyPr vert="horz" wrap="square" lIns="0" tIns="69850" rIns="0" bIns="0" rtlCol="0">
            <a:spAutoFit/>
          </a:bodyPr>
          <a:lstStyle/>
          <a:p>
            <a:pPr marL="12700">
              <a:lnSpc>
                <a:spcPct val="100000"/>
              </a:lnSpc>
              <a:spcBef>
                <a:spcPts val="550"/>
              </a:spcBef>
            </a:pPr>
            <a:r>
              <a:rPr lang="fr-FR" sz="800" spc="-5" dirty="0" err="1">
                <a:solidFill>
                  <a:srgbClr val="58595B"/>
                </a:solidFill>
                <a:latin typeface="Arial"/>
                <a:cs typeface="Arial"/>
              </a:rPr>
              <a:t>Chassis</a:t>
            </a:r>
            <a:r>
              <a:rPr lang="fr-FR" sz="800" spc="-5" dirty="0">
                <a:solidFill>
                  <a:srgbClr val="58595B"/>
                </a:solidFill>
                <a:latin typeface="Arial"/>
                <a:cs typeface="Arial"/>
              </a:rPr>
              <a:t> </a:t>
            </a:r>
            <a:r>
              <a:rPr lang="fr-FR" sz="800" spc="-5" dirty="0" err="1">
                <a:solidFill>
                  <a:srgbClr val="58595B"/>
                </a:solidFill>
                <a:latin typeface="Arial"/>
                <a:cs typeface="Arial"/>
              </a:rPr>
              <a:t>elektrisch</a:t>
            </a:r>
            <a:endParaRPr lang="fr-FR" sz="800" dirty="0">
              <a:latin typeface="Arial"/>
              <a:cs typeface="Arial"/>
            </a:endParaRPr>
          </a:p>
          <a:p>
            <a:pPr marL="12700">
              <a:lnSpc>
                <a:spcPct val="100000"/>
              </a:lnSpc>
              <a:spcBef>
                <a:spcPts val="340"/>
              </a:spcBef>
            </a:pPr>
            <a:endParaRPr lang="fr-FR" sz="600" dirty="0">
              <a:latin typeface="Arial"/>
              <a:cs typeface="Arial"/>
            </a:endParaRPr>
          </a:p>
        </p:txBody>
      </p:sp>
      <p:sp>
        <p:nvSpPr>
          <p:cNvPr id="284" name="object 284"/>
          <p:cNvSpPr txBox="1"/>
          <p:nvPr/>
        </p:nvSpPr>
        <p:spPr>
          <a:xfrm>
            <a:off x="2265193" y="7992534"/>
            <a:ext cx="398145" cy="350520"/>
          </a:xfrm>
          <a:prstGeom prst="rect">
            <a:avLst/>
          </a:prstGeom>
        </p:spPr>
        <p:txBody>
          <a:bodyPr vert="horz" wrap="square" lIns="0" tIns="33019" rIns="0" bIns="0" rtlCol="0">
            <a:spAutoFit/>
          </a:bodyPr>
          <a:lstStyle/>
          <a:p>
            <a:pPr marL="12700" marR="5080" indent="62865">
              <a:lnSpc>
                <a:spcPts val="800"/>
              </a:lnSpc>
              <a:spcBef>
                <a:spcPts val="259"/>
              </a:spcBef>
            </a:pPr>
            <a:r>
              <a:rPr sz="800" dirty="0">
                <a:solidFill>
                  <a:srgbClr val="939598"/>
                </a:solidFill>
                <a:latin typeface="Arial"/>
                <a:cs typeface="Arial"/>
              </a:rPr>
              <a:t>Isuzu  </a:t>
            </a:r>
            <a:r>
              <a:rPr sz="800" spc="-5" dirty="0">
                <a:solidFill>
                  <a:srgbClr val="939598"/>
                </a:solidFill>
                <a:latin typeface="Arial"/>
                <a:cs typeface="Arial"/>
              </a:rPr>
              <a:t>M21</a:t>
            </a:r>
            <a:r>
              <a:rPr sz="800" spc="-80" dirty="0">
                <a:solidFill>
                  <a:srgbClr val="939598"/>
                </a:solidFill>
                <a:latin typeface="Arial"/>
                <a:cs typeface="Arial"/>
              </a:rPr>
              <a:t> </a:t>
            </a:r>
            <a:r>
              <a:rPr sz="800" spc="-5" dirty="0">
                <a:solidFill>
                  <a:srgbClr val="939598"/>
                </a:solidFill>
                <a:latin typeface="Arial"/>
                <a:cs typeface="Arial"/>
              </a:rPr>
              <a:t>(48</a:t>
            </a:r>
            <a:endParaRPr sz="800">
              <a:latin typeface="Arial"/>
              <a:cs typeface="Arial"/>
            </a:endParaRPr>
          </a:p>
          <a:p>
            <a:pPr marL="80645">
              <a:lnSpc>
                <a:spcPts val="800"/>
              </a:lnSpc>
            </a:pPr>
            <a:r>
              <a:rPr sz="800" spc="-15" dirty="0">
                <a:solidFill>
                  <a:srgbClr val="939598"/>
                </a:solidFill>
                <a:latin typeface="Arial"/>
                <a:cs typeface="Arial"/>
              </a:rPr>
              <a:t>kWh)</a:t>
            </a:r>
            <a:endParaRPr sz="800">
              <a:latin typeface="Arial"/>
              <a:cs typeface="Arial"/>
            </a:endParaRPr>
          </a:p>
        </p:txBody>
      </p:sp>
      <p:sp>
        <p:nvSpPr>
          <p:cNvPr id="285" name="object 285"/>
          <p:cNvSpPr txBox="1"/>
          <p:nvPr/>
        </p:nvSpPr>
        <p:spPr>
          <a:xfrm>
            <a:off x="2802860" y="8043334"/>
            <a:ext cx="582930" cy="248920"/>
          </a:xfrm>
          <a:prstGeom prst="rect">
            <a:avLst/>
          </a:prstGeom>
        </p:spPr>
        <p:txBody>
          <a:bodyPr vert="horz" wrap="square" lIns="0" tIns="33019" rIns="0" bIns="0" rtlCol="0">
            <a:spAutoFit/>
          </a:bodyPr>
          <a:lstStyle/>
          <a:p>
            <a:pPr marL="12700" marR="5080" indent="70485">
              <a:lnSpc>
                <a:spcPts val="800"/>
              </a:lnSpc>
              <a:spcBef>
                <a:spcPts val="259"/>
              </a:spcBef>
            </a:pPr>
            <a:r>
              <a:rPr sz="800" spc="5" dirty="0">
                <a:solidFill>
                  <a:srgbClr val="939598"/>
                </a:solidFill>
                <a:latin typeface="Arial"/>
                <a:cs typeface="Arial"/>
              </a:rPr>
              <a:t>M55/P75  </a:t>
            </a:r>
            <a:r>
              <a:rPr sz="800" dirty="0">
                <a:solidFill>
                  <a:srgbClr val="939598"/>
                </a:solidFill>
                <a:latin typeface="Arial"/>
                <a:cs typeface="Arial"/>
              </a:rPr>
              <a:t>(48/76</a:t>
            </a:r>
            <a:r>
              <a:rPr sz="800" spc="-65"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6" name="object 286"/>
          <p:cNvSpPr txBox="1"/>
          <p:nvPr/>
        </p:nvSpPr>
        <p:spPr>
          <a:xfrm>
            <a:off x="3497195" y="7992534"/>
            <a:ext cx="456565" cy="350520"/>
          </a:xfrm>
          <a:prstGeom prst="rect">
            <a:avLst/>
          </a:prstGeom>
        </p:spPr>
        <p:txBody>
          <a:bodyPr vert="horz" wrap="square" lIns="0" tIns="33019" rIns="0" bIns="0" rtlCol="0">
            <a:spAutoFit/>
          </a:bodyPr>
          <a:lstStyle/>
          <a:p>
            <a:pPr marL="12700" marR="5080" indent="90805">
              <a:lnSpc>
                <a:spcPts val="800"/>
              </a:lnSpc>
              <a:spcBef>
                <a:spcPts val="259"/>
              </a:spcBef>
            </a:pPr>
            <a:r>
              <a:rPr sz="800" dirty="0">
                <a:solidFill>
                  <a:srgbClr val="939598"/>
                </a:solidFill>
                <a:latin typeface="Arial"/>
                <a:cs typeface="Arial"/>
              </a:rPr>
              <a:t>Isuzu  </a:t>
            </a:r>
            <a:r>
              <a:rPr sz="800" spc="10" dirty="0">
                <a:solidFill>
                  <a:srgbClr val="939598"/>
                </a:solidFill>
                <a:latin typeface="Arial"/>
                <a:cs typeface="Arial"/>
              </a:rPr>
              <a:t>M</a:t>
            </a:r>
            <a:r>
              <a:rPr sz="800" spc="-15" dirty="0">
                <a:solidFill>
                  <a:srgbClr val="939598"/>
                </a:solidFill>
                <a:latin typeface="Arial"/>
                <a:cs typeface="Arial"/>
              </a:rPr>
              <a:t>2</a:t>
            </a:r>
            <a:r>
              <a:rPr sz="800" spc="-25" dirty="0">
                <a:solidFill>
                  <a:srgbClr val="939598"/>
                </a:solidFill>
                <a:latin typeface="Arial"/>
                <a:cs typeface="Arial"/>
              </a:rPr>
              <a:t>1</a:t>
            </a:r>
            <a:r>
              <a:rPr sz="800" spc="20" dirty="0">
                <a:solidFill>
                  <a:srgbClr val="939598"/>
                </a:solidFill>
                <a:latin typeface="Arial"/>
                <a:cs typeface="Arial"/>
              </a:rPr>
              <a:t>/</a:t>
            </a:r>
            <a:r>
              <a:rPr sz="800" spc="15" dirty="0">
                <a:solidFill>
                  <a:srgbClr val="939598"/>
                </a:solidFill>
                <a:latin typeface="Arial"/>
                <a:cs typeface="Arial"/>
              </a:rPr>
              <a:t>M55  </a:t>
            </a:r>
            <a:r>
              <a:rPr sz="800" spc="-5" dirty="0">
                <a:solidFill>
                  <a:srgbClr val="939598"/>
                </a:solidFill>
                <a:latin typeface="Arial"/>
                <a:cs typeface="Arial"/>
              </a:rPr>
              <a:t>(48</a:t>
            </a:r>
            <a:r>
              <a:rPr sz="800" spc="-50"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7" name="object 287"/>
          <p:cNvSpPr txBox="1"/>
          <p:nvPr/>
        </p:nvSpPr>
        <p:spPr>
          <a:xfrm>
            <a:off x="4062903" y="7992534"/>
            <a:ext cx="582930" cy="350520"/>
          </a:xfrm>
          <a:prstGeom prst="rect">
            <a:avLst/>
          </a:prstGeom>
        </p:spPr>
        <p:txBody>
          <a:bodyPr vert="horz" wrap="square" lIns="0" tIns="33019" rIns="0" bIns="0" rtlCol="0">
            <a:spAutoFit/>
          </a:bodyPr>
          <a:lstStyle/>
          <a:p>
            <a:pPr marL="12700" marR="5080" indent="-635" algn="ctr">
              <a:lnSpc>
                <a:spcPts val="800"/>
              </a:lnSpc>
              <a:spcBef>
                <a:spcPts val="259"/>
              </a:spcBef>
            </a:pPr>
            <a:r>
              <a:rPr sz="800" dirty="0">
                <a:solidFill>
                  <a:srgbClr val="939598"/>
                </a:solidFill>
                <a:latin typeface="Arial"/>
                <a:cs typeface="Arial"/>
              </a:rPr>
              <a:t>Isuzu  </a:t>
            </a:r>
            <a:r>
              <a:rPr sz="800" spc="5" dirty="0">
                <a:solidFill>
                  <a:srgbClr val="939598"/>
                </a:solidFill>
                <a:latin typeface="Arial"/>
                <a:cs typeface="Arial"/>
              </a:rPr>
              <a:t>M55/P75  </a:t>
            </a:r>
            <a:r>
              <a:rPr sz="800" dirty="0">
                <a:solidFill>
                  <a:srgbClr val="939598"/>
                </a:solidFill>
                <a:latin typeface="Arial"/>
                <a:cs typeface="Arial"/>
              </a:rPr>
              <a:t>(48/76</a:t>
            </a:r>
            <a:r>
              <a:rPr sz="800" spc="-70"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8" name="object 288"/>
          <p:cNvSpPr txBox="1"/>
          <p:nvPr/>
        </p:nvSpPr>
        <p:spPr>
          <a:xfrm>
            <a:off x="4765264" y="7992534"/>
            <a:ext cx="434340" cy="350520"/>
          </a:xfrm>
          <a:prstGeom prst="rect">
            <a:avLst/>
          </a:prstGeom>
        </p:spPr>
        <p:txBody>
          <a:bodyPr vert="horz" wrap="square" lIns="0" tIns="33019" rIns="0" bIns="0" rtlCol="0">
            <a:spAutoFit/>
          </a:bodyPr>
          <a:lstStyle/>
          <a:p>
            <a:pPr marL="95885" marR="83820" algn="ctr">
              <a:lnSpc>
                <a:spcPts val="800"/>
              </a:lnSpc>
              <a:spcBef>
                <a:spcPts val="259"/>
              </a:spcBef>
            </a:pPr>
            <a:r>
              <a:rPr sz="800" spc="10" dirty="0">
                <a:solidFill>
                  <a:srgbClr val="939598"/>
                </a:solidFill>
                <a:latin typeface="Arial"/>
                <a:cs typeface="Arial"/>
              </a:rPr>
              <a:t>I</a:t>
            </a:r>
            <a:r>
              <a:rPr sz="800" spc="5" dirty="0">
                <a:solidFill>
                  <a:srgbClr val="939598"/>
                </a:solidFill>
                <a:latin typeface="Arial"/>
                <a:cs typeface="Arial"/>
              </a:rPr>
              <a:t>su</a:t>
            </a:r>
            <a:r>
              <a:rPr sz="800" dirty="0">
                <a:solidFill>
                  <a:srgbClr val="939598"/>
                </a:solidFill>
                <a:latin typeface="Arial"/>
                <a:cs typeface="Arial"/>
              </a:rPr>
              <a:t>zu  </a:t>
            </a:r>
            <a:r>
              <a:rPr sz="800" spc="-5" dirty="0">
                <a:solidFill>
                  <a:srgbClr val="939598"/>
                </a:solidFill>
                <a:latin typeface="Arial"/>
                <a:cs typeface="Arial"/>
              </a:rPr>
              <a:t>P75</a:t>
            </a:r>
            <a:endParaRPr sz="800">
              <a:latin typeface="Arial"/>
              <a:cs typeface="Arial"/>
            </a:endParaRPr>
          </a:p>
          <a:p>
            <a:pPr algn="ctr">
              <a:lnSpc>
                <a:spcPts val="800"/>
              </a:lnSpc>
            </a:pPr>
            <a:r>
              <a:rPr sz="800" dirty="0">
                <a:solidFill>
                  <a:srgbClr val="939598"/>
                </a:solidFill>
                <a:latin typeface="Arial"/>
                <a:cs typeface="Arial"/>
              </a:rPr>
              <a:t>(76</a:t>
            </a:r>
            <a:r>
              <a:rPr sz="800" spc="-60" dirty="0">
                <a:solidFill>
                  <a:srgbClr val="939598"/>
                </a:solidFill>
                <a:latin typeface="Arial"/>
                <a:cs typeface="Arial"/>
              </a:rPr>
              <a:t> </a:t>
            </a:r>
            <a:r>
              <a:rPr sz="800" spc="-15" dirty="0">
                <a:solidFill>
                  <a:srgbClr val="939598"/>
                </a:solidFill>
                <a:latin typeface="Arial"/>
                <a:cs typeface="Arial"/>
              </a:rPr>
              <a:t>kWh)</a:t>
            </a:r>
            <a:endParaRPr sz="800">
              <a:latin typeface="Arial"/>
              <a:cs typeface="Arial"/>
            </a:endParaRPr>
          </a:p>
        </p:txBody>
      </p:sp>
      <p:sp>
        <p:nvSpPr>
          <p:cNvPr id="289" name="object 289"/>
          <p:cNvSpPr txBox="1"/>
          <p:nvPr/>
        </p:nvSpPr>
        <p:spPr>
          <a:xfrm>
            <a:off x="5395286" y="7992534"/>
            <a:ext cx="434340" cy="350520"/>
          </a:xfrm>
          <a:prstGeom prst="rect">
            <a:avLst/>
          </a:prstGeom>
        </p:spPr>
        <p:txBody>
          <a:bodyPr vert="horz" wrap="square" lIns="0" tIns="33019" rIns="0" bIns="0" rtlCol="0">
            <a:spAutoFit/>
          </a:bodyPr>
          <a:lstStyle/>
          <a:p>
            <a:pPr marL="95885" marR="83820" algn="ctr">
              <a:lnSpc>
                <a:spcPts val="800"/>
              </a:lnSpc>
              <a:spcBef>
                <a:spcPts val="259"/>
              </a:spcBef>
            </a:pPr>
            <a:r>
              <a:rPr sz="800" spc="10" dirty="0">
                <a:solidFill>
                  <a:srgbClr val="939598"/>
                </a:solidFill>
                <a:latin typeface="Arial"/>
                <a:cs typeface="Arial"/>
              </a:rPr>
              <a:t>I</a:t>
            </a:r>
            <a:r>
              <a:rPr sz="800" spc="5" dirty="0">
                <a:solidFill>
                  <a:srgbClr val="939598"/>
                </a:solidFill>
                <a:latin typeface="Arial"/>
                <a:cs typeface="Arial"/>
              </a:rPr>
              <a:t>su</a:t>
            </a:r>
            <a:r>
              <a:rPr sz="800" dirty="0">
                <a:solidFill>
                  <a:srgbClr val="939598"/>
                </a:solidFill>
                <a:latin typeface="Arial"/>
                <a:cs typeface="Arial"/>
              </a:rPr>
              <a:t>zu  </a:t>
            </a:r>
            <a:r>
              <a:rPr sz="800" spc="-5" dirty="0">
                <a:solidFill>
                  <a:srgbClr val="939598"/>
                </a:solidFill>
                <a:latin typeface="Arial"/>
                <a:cs typeface="Arial"/>
              </a:rPr>
              <a:t>P75</a:t>
            </a:r>
            <a:endParaRPr sz="800">
              <a:latin typeface="Arial"/>
              <a:cs typeface="Arial"/>
            </a:endParaRPr>
          </a:p>
          <a:p>
            <a:pPr algn="ctr">
              <a:lnSpc>
                <a:spcPts val="800"/>
              </a:lnSpc>
            </a:pPr>
            <a:r>
              <a:rPr sz="800" dirty="0">
                <a:solidFill>
                  <a:srgbClr val="939598"/>
                </a:solidFill>
                <a:latin typeface="Arial"/>
                <a:cs typeface="Arial"/>
              </a:rPr>
              <a:t>(76</a:t>
            </a:r>
            <a:r>
              <a:rPr sz="800" spc="-60" dirty="0">
                <a:solidFill>
                  <a:srgbClr val="939598"/>
                </a:solidFill>
                <a:latin typeface="Arial"/>
                <a:cs typeface="Arial"/>
              </a:rPr>
              <a:t> </a:t>
            </a:r>
            <a:r>
              <a:rPr sz="800" spc="-15" dirty="0">
                <a:solidFill>
                  <a:srgbClr val="939598"/>
                </a:solidFill>
                <a:latin typeface="Arial"/>
                <a:cs typeface="Arial"/>
              </a:rPr>
              <a:t>kWh)</a:t>
            </a:r>
            <a:endParaRPr sz="800">
              <a:latin typeface="Arial"/>
              <a:cs typeface="Arial"/>
            </a:endParaRPr>
          </a:p>
        </p:txBody>
      </p:sp>
      <p:sp>
        <p:nvSpPr>
          <p:cNvPr id="290" name="object 290"/>
          <p:cNvSpPr txBox="1"/>
          <p:nvPr/>
        </p:nvSpPr>
        <p:spPr>
          <a:xfrm>
            <a:off x="411501" y="8524918"/>
            <a:ext cx="982955"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58595B"/>
                </a:solidFill>
                <a:latin typeface="Arial"/>
                <a:cs typeface="Arial"/>
              </a:rPr>
              <a:t>Oplaadtijd</a:t>
            </a:r>
            <a:endParaRPr lang="fr-FR" sz="800" dirty="0">
              <a:latin typeface="Arial"/>
              <a:cs typeface="Arial"/>
            </a:endParaRPr>
          </a:p>
        </p:txBody>
      </p:sp>
      <p:sp>
        <p:nvSpPr>
          <p:cNvPr id="291" name="object 291"/>
          <p:cNvSpPr txBox="1"/>
          <p:nvPr/>
        </p:nvSpPr>
        <p:spPr>
          <a:xfrm>
            <a:off x="2379595" y="8524918"/>
            <a:ext cx="16954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a:t>
            </a:r>
            <a:r>
              <a:rPr sz="800" dirty="0">
                <a:solidFill>
                  <a:srgbClr val="939598"/>
                </a:solidFill>
                <a:latin typeface="Arial"/>
                <a:cs typeface="Arial"/>
              </a:rPr>
              <a:t>3</a:t>
            </a:r>
            <a:endParaRPr sz="800">
              <a:latin typeface="Arial"/>
              <a:cs typeface="Arial"/>
            </a:endParaRPr>
          </a:p>
        </p:txBody>
      </p:sp>
      <p:sp>
        <p:nvSpPr>
          <p:cNvPr id="292" name="object 292"/>
          <p:cNvSpPr txBox="1"/>
          <p:nvPr/>
        </p:nvSpPr>
        <p:spPr>
          <a:xfrm>
            <a:off x="2940325"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3" name="object 293"/>
          <p:cNvSpPr txBox="1"/>
          <p:nvPr/>
        </p:nvSpPr>
        <p:spPr>
          <a:xfrm>
            <a:off x="3639638" y="8524918"/>
            <a:ext cx="16954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a:t>
            </a:r>
            <a:r>
              <a:rPr sz="800" dirty="0">
                <a:solidFill>
                  <a:srgbClr val="939598"/>
                </a:solidFill>
                <a:latin typeface="Arial"/>
                <a:cs typeface="Arial"/>
              </a:rPr>
              <a:t>3</a:t>
            </a:r>
            <a:endParaRPr sz="800">
              <a:latin typeface="Arial"/>
              <a:cs typeface="Arial"/>
            </a:endParaRPr>
          </a:p>
        </p:txBody>
      </p:sp>
      <p:sp>
        <p:nvSpPr>
          <p:cNvPr id="294" name="object 294"/>
          <p:cNvSpPr txBox="1"/>
          <p:nvPr/>
        </p:nvSpPr>
        <p:spPr>
          <a:xfrm>
            <a:off x="4200368"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5" name="object 295"/>
          <p:cNvSpPr txBox="1"/>
          <p:nvPr/>
        </p:nvSpPr>
        <p:spPr>
          <a:xfrm>
            <a:off x="4830390"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6" name="object 296"/>
          <p:cNvSpPr txBox="1"/>
          <p:nvPr/>
        </p:nvSpPr>
        <p:spPr>
          <a:xfrm>
            <a:off x="5546873" y="8524918"/>
            <a:ext cx="135255"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dirty="0">
                <a:solidFill>
                  <a:srgbClr val="939598"/>
                </a:solidFill>
                <a:latin typeface="Arial"/>
                <a:cs typeface="Arial"/>
              </a:rPr>
              <a:t>2</a:t>
            </a:r>
            <a:endParaRPr sz="800">
              <a:latin typeface="Arial"/>
              <a:cs typeface="Arial"/>
            </a:endParaRPr>
          </a:p>
        </p:txBody>
      </p:sp>
      <p:sp>
        <p:nvSpPr>
          <p:cNvPr id="297" name="object 297"/>
          <p:cNvSpPr txBox="1"/>
          <p:nvPr/>
        </p:nvSpPr>
        <p:spPr>
          <a:xfrm>
            <a:off x="7267150" y="10150627"/>
            <a:ext cx="96520" cy="178435"/>
          </a:xfrm>
          <a:prstGeom prst="rect">
            <a:avLst/>
          </a:prstGeom>
        </p:spPr>
        <p:txBody>
          <a:bodyPr vert="vert270" wrap="square" lIns="0" tIns="6350" rIns="0" bIns="0" rtlCol="0">
            <a:spAutoFit/>
          </a:bodyPr>
          <a:lstStyle/>
          <a:p>
            <a:pPr marL="12700">
              <a:lnSpc>
                <a:spcPct val="100000"/>
              </a:lnSpc>
              <a:spcBef>
                <a:spcPts val="50"/>
              </a:spcBef>
            </a:pPr>
            <a:r>
              <a:rPr sz="500" spc="-20" dirty="0">
                <a:solidFill>
                  <a:srgbClr val="231F20"/>
                </a:solidFill>
                <a:latin typeface="Arial"/>
                <a:cs typeface="Arial"/>
              </a:rPr>
              <a:t>10-19</a:t>
            </a:r>
            <a:endParaRPr sz="500">
              <a:latin typeface="Arial"/>
              <a:cs typeface="Arial"/>
            </a:endParaRPr>
          </a:p>
        </p:txBody>
      </p:sp>
      <p:sp>
        <p:nvSpPr>
          <p:cNvPr id="298" name="object 298"/>
          <p:cNvSpPr/>
          <p:nvPr/>
        </p:nvSpPr>
        <p:spPr>
          <a:xfrm>
            <a:off x="7101000" y="2554564"/>
            <a:ext cx="71120" cy="104139"/>
          </a:xfrm>
          <a:custGeom>
            <a:avLst/>
            <a:gdLst/>
            <a:ahLst/>
            <a:cxnLst/>
            <a:rect l="l" t="t" r="r" b="b"/>
            <a:pathLst>
              <a:path w="71120" h="104139">
                <a:moveTo>
                  <a:pt x="70916" y="0"/>
                </a:moveTo>
                <a:lnTo>
                  <a:pt x="0" y="0"/>
                </a:lnTo>
                <a:lnTo>
                  <a:pt x="70916" y="104038"/>
                </a:lnTo>
                <a:lnTo>
                  <a:pt x="70916" y="0"/>
                </a:lnTo>
                <a:close/>
              </a:path>
            </a:pathLst>
          </a:custGeom>
          <a:solidFill>
            <a:srgbClr val="FFFFFF"/>
          </a:solidFill>
        </p:spPr>
        <p:txBody>
          <a:bodyPr wrap="square" lIns="0" tIns="0" rIns="0" bIns="0" rtlCol="0"/>
          <a:lstStyle/>
          <a:p>
            <a:endParaRPr/>
          </a:p>
        </p:txBody>
      </p:sp>
      <p:sp>
        <p:nvSpPr>
          <p:cNvPr id="299" name="object 299"/>
          <p:cNvSpPr/>
          <p:nvPr/>
        </p:nvSpPr>
        <p:spPr>
          <a:xfrm>
            <a:off x="388085" y="375845"/>
            <a:ext cx="6783705" cy="375920"/>
          </a:xfrm>
          <a:custGeom>
            <a:avLst/>
            <a:gdLst/>
            <a:ahLst/>
            <a:cxnLst/>
            <a:rect l="l" t="t" r="r" b="b"/>
            <a:pathLst>
              <a:path w="6783705" h="375920">
                <a:moveTo>
                  <a:pt x="6657797" y="0"/>
                </a:moveTo>
                <a:lnTo>
                  <a:pt x="0" y="0"/>
                </a:lnTo>
                <a:lnTo>
                  <a:pt x="0" y="375843"/>
                </a:lnTo>
                <a:lnTo>
                  <a:pt x="6783108" y="375843"/>
                </a:lnTo>
                <a:lnTo>
                  <a:pt x="6783108" y="179374"/>
                </a:lnTo>
                <a:lnTo>
                  <a:pt x="6657797" y="0"/>
                </a:lnTo>
                <a:close/>
              </a:path>
            </a:pathLst>
          </a:custGeom>
          <a:solidFill>
            <a:srgbClr val="034EA2"/>
          </a:solidFill>
        </p:spPr>
        <p:txBody>
          <a:bodyPr wrap="square" lIns="0" tIns="0" rIns="0" bIns="0" rtlCol="0"/>
          <a:lstStyle/>
          <a:p>
            <a:endParaRPr/>
          </a:p>
        </p:txBody>
      </p:sp>
      <p:sp>
        <p:nvSpPr>
          <p:cNvPr id="300" name="object 300"/>
          <p:cNvSpPr txBox="1"/>
          <p:nvPr/>
        </p:nvSpPr>
        <p:spPr>
          <a:xfrm>
            <a:off x="569419" y="402159"/>
            <a:ext cx="5341780" cy="289823"/>
          </a:xfrm>
          <a:prstGeom prst="rect">
            <a:avLst/>
          </a:prstGeom>
        </p:spPr>
        <p:txBody>
          <a:bodyPr vert="horz" wrap="square" lIns="0" tIns="12700" rIns="0" bIns="0" rtlCol="0">
            <a:spAutoFit/>
          </a:bodyPr>
          <a:lstStyle/>
          <a:p>
            <a:pPr marL="12700">
              <a:lnSpc>
                <a:spcPct val="100000"/>
              </a:lnSpc>
              <a:spcBef>
                <a:spcPts val="100"/>
              </a:spcBef>
            </a:pPr>
            <a:r>
              <a:rPr lang="fr-FR" b="1" spc="-75" dirty="0">
                <a:solidFill>
                  <a:srgbClr val="FFFFFF"/>
                </a:solidFill>
                <a:latin typeface="Lucida Sans"/>
                <a:cs typeface="Lucida Sans"/>
              </a:rPr>
              <a:t>ORUS SATELLIET KIPPERS</a:t>
            </a:r>
          </a:p>
        </p:txBody>
      </p:sp>
      <p:sp>
        <p:nvSpPr>
          <p:cNvPr id="301" name="object 301"/>
          <p:cNvSpPr/>
          <p:nvPr/>
        </p:nvSpPr>
        <p:spPr>
          <a:xfrm>
            <a:off x="1773240" y="1375706"/>
            <a:ext cx="1318018" cy="587590"/>
          </a:xfrm>
          <a:prstGeom prst="rect">
            <a:avLst/>
          </a:prstGeom>
          <a:blipFill>
            <a:blip r:embed="rId10" cstate="print"/>
            <a:stretch>
              <a:fillRect/>
            </a:stretch>
          </a:blipFill>
        </p:spPr>
        <p:txBody>
          <a:bodyPr wrap="square" lIns="0" tIns="0" rIns="0" bIns="0" rtlCol="0"/>
          <a:lstStyle/>
          <a:p>
            <a:endParaRPr/>
          </a:p>
        </p:txBody>
      </p:sp>
      <p:sp>
        <p:nvSpPr>
          <p:cNvPr id="302" name="object 302"/>
          <p:cNvSpPr/>
          <p:nvPr/>
        </p:nvSpPr>
        <p:spPr>
          <a:xfrm>
            <a:off x="5398847" y="1317400"/>
            <a:ext cx="1669605" cy="704202"/>
          </a:xfrm>
          <a:prstGeom prst="rect">
            <a:avLst/>
          </a:prstGeom>
          <a:blipFill>
            <a:blip r:embed="rId11" cstate="print"/>
            <a:stretch>
              <a:fillRect/>
            </a:stretch>
          </a:blipFill>
        </p:spPr>
        <p:txBody>
          <a:bodyPr wrap="square" lIns="0" tIns="0" rIns="0" bIns="0" rtlCol="0"/>
          <a:lstStyle/>
          <a:p>
            <a:endParaRPr/>
          </a:p>
        </p:txBody>
      </p:sp>
      <p:sp>
        <p:nvSpPr>
          <p:cNvPr id="303" name="object 303"/>
          <p:cNvSpPr/>
          <p:nvPr/>
        </p:nvSpPr>
        <p:spPr>
          <a:xfrm>
            <a:off x="3582089" y="1352634"/>
            <a:ext cx="1501432" cy="632475"/>
          </a:xfrm>
          <a:prstGeom prst="rect">
            <a:avLst/>
          </a:prstGeom>
          <a:blipFill>
            <a:blip r:embed="rId12" cstate="print"/>
            <a:stretch>
              <a:fillRect/>
            </a:stretch>
          </a:blipFill>
        </p:spPr>
        <p:txBody>
          <a:bodyPr wrap="square" lIns="0" tIns="0" rIns="0" bIns="0" rtlCol="0"/>
          <a:lstStyle/>
          <a:p>
            <a:endParaRPr/>
          </a:p>
        </p:txBody>
      </p:sp>
      <p:sp>
        <p:nvSpPr>
          <p:cNvPr id="313" name="object 168">
            <a:extLst>
              <a:ext uri="{FF2B5EF4-FFF2-40B4-BE49-F238E27FC236}">
                <a16:creationId xmlns:a16="http://schemas.microsoft.com/office/drawing/2014/main" id="{3EDDE835-02AA-414E-A398-A4E809D766D2}"/>
              </a:ext>
            </a:extLst>
          </p:cNvPr>
          <p:cNvSpPr txBox="1"/>
          <p:nvPr/>
        </p:nvSpPr>
        <p:spPr>
          <a:xfrm>
            <a:off x="411457" y="3739002"/>
            <a:ext cx="706380"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58595B"/>
                </a:solidFill>
                <a:latin typeface="Arial"/>
                <a:cs typeface="Arial"/>
              </a:rPr>
              <a:t>Staal</a:t>
            </a:r>
            <a:endParaRPr sz="800" dirty="0">
              <a:latin typeface="Arial"/>
              <a:cs typeface="Arial"/>
            </a:endParaRPr>
          </a:p>
        </p:txBody>
      </p:sp>
      <p:sp>
        <p:nvSpPr>
          <p:cNvPr id="314" name="object 168">
            <a:extLst>
              <a:ext uri="{FF2B5EF4-FFF2-40B4-BE49-F238E27FC236}">
                <a16:creationId xmlns:a16="http://schemas.microsoft.com/office/drawing/2014/main" id="{04BB1569-D653-4B75-B202-F8037A530529}"/>
              </a:ext>
            </a:extLst>
          </p:cNvPr>
          <p:cNvSpPr txBox="1"/>
          <p:nvPr/>
        </p:nvSpPr>
        <p:spPr>
          <a:xfrm>
            <a:off x="407679" y="4095618"/>
            <a:ext cx="706380"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Aluminium</a:t>
            </a:r>
            <a:endParaRPr sz="800" dirty="0">
              <a:latin typeface="Arial"/>
              <a:cs typeface="Arial"/>
            </a:endParaRPr>
          </a:p>
        </p:txBody>
      </p:sp>
      <p:sp>
        <p:nvSpPr>
          <p:cNvPr id="315" name="object 168">
            <a:extLst>
              <a:ext uri="{FF2B5EF4-FFF2-40B4-BE49-F238E27FC236}">
                <a16:creationId xmlns:a16="http://schemas.microsoft.com/office/drawing/2014/main" id="{ED959F55-59CA-41D8-92BE-89B325444677}"/>
              </a:ext>
            </a:extLst>
          </p:cNvPr>
          <p:cNvSpPr txBox="1"/>
          <p:nvPr/>
        </p:nvSpPr>
        <p:spPr>
          <a:xfrm>
            <a:off x="388073" y="4413201"/>
            <a:ext cx="834377"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Belading </a:t>
            </a:r>
            <a:r>
              <a:rPr lang="fr-FR" sz="800" dirty="0" err="1">
                <a:solidFill>
                  <a:srgbClr val="58595B"/>
                </a:solidFill>
                <a:latin typeface="Arial"/>
                <a:cs typeface="Arial"/>
              </a:rPr>
              <a:t>achteraan</a:t>
            </a:r>
            <a:endParaRPr sz="800" dirty="0">
              <a:latin typeface="Arial"/>
              <a:cs typeface="Arial"/>
            </a:endParaRPr>
          </a:p>
        </p:txBody>
      </p:sp>
      <p:sp>
        <p:nvSpPr>
          <p:cNvPr id="316" name="object 168">
            <a:extLst>
              <a:ext uri="{FF2B5EF4-FFF2-40B4-BE49-F238E27FC236}">
                <a16:creationId xmlns:a16="http://schemas.microsoft.com/office/drawing/2014/main" id="{093346C0-8314-4512-8925-2D03117F6B45}"/>
              </a:ext>
            </a:extLst>
          </p:cNvPr>
          <p:cNvSpPr txBox="1"/>
          <p:nvPr/>
        </p:nvSpPr>
        <p:spPr>
          <a:xfrm>
            <a:off x="393196" y="4769883"/>
            <a:ext cx="834377"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Belading </a:t>
            </a:r>
            <a:r>
              <a:rPr lang="fr-FR" sz="800" dirty="0" err="1">
                <a:solidFill>
                  <a:srgbClr val="58595B"/>
                </a:solidFill>
                <a:latin typeface="Arial"/>
                <a:cs typeface="Arial"/>
              </a:rPr>
              <a:t>zijdelings</a:t>
            </a:r>
            <a:endParaRPr sz="800" dirty="0">
              <a:latin typeface="Arial"/>
              <a:cs typeface="Arial"/>
            </a:endParaRPr>
          </a:p>
        </p:txBody>
      </p:sp>
      <p:pic>
        <p:nvPicPr>
          <p:cNvPr id="8" name="Afbeelding 7" descr="Afbeelding met tekst&#10;&#10;Automatisch gegenereerde beschrijving">
            <a:extLst>
              <a:ext uri="{FF2B5EF4-FFF2-40B4-BE49-F238E27FC236}">
                <a16:creationId xmlns:a16="http://schemas.microsoft.com/office/drawing/2014/main" id="{808BC075-D181-4EB2-921B-DB952F99A01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053" y="9126183"/>
            <a:ext cx="1916357" cy="6865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1140</Words>
  <Application>Microsoft Office PowerPoint</Application>
  <PresentationFormat>Aangepast</PresentationFormat>
  <Paragraphs>176</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Lucida Sans</vt:lpstr>
      <vt:lpstr>Times New Roman</vt:lpstr>
      <vt:lpstr>Office Theme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 Marti Minguell</dc:creator>
  <cp:lastModifiedBy>Albert, Nele</cp:lastModifiedBy>
  <cp:revision>23</cp:revision>
  <cp:lastPrinted>2021-09-17T08:39:15Z</cp:lastPrinted>
  <dcterms:created xsi:type="dcterms:W3CDTF">2019-12-03T14:43:42Z</dcterms:created>
  <dcterms:modified xsi:type="dcterms:W3CDTF">2021-09-17T08:43:54Z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2019-10-17T00:00:00Z</vt:filetime>
  </property>
  <property fmtid="{D5CDD505-2E9C-101B-9397-08002B2CF9AE}" pid="3" name="Creator">
    <vt:lpwstr>Adobe InDesign CC 13.1 (Macintosh)</vt:lpwstr>
  </property>
  <property fmtid="{D5CDD505-2E9C-101B-9397-08002B2CF9AE}" pid="4" name="LastSaved">
    <vt:filetime>2019-12-03T00:00:00Z</vt:filetime>
  </property>
</Properties>
</file>